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04" r:id="rId1"/>
  </p:sldMasterIdLst>
  <p:notesMasterIdLst>
    <p:notesMasterId r:id="rId134"/>
  </p:notesMasterIdLst>
  <p:handoutMasterIdLst>
    <p:handoutMasterId r:id="rId135"/>
  </p:handoutMasterIdLst>
  <p:sldIdLst>
    <p:sldId id="256" r:id="rId2"/>
    <p:sldId id="886" r:id="rId3"/>
    <p:sldId id="624" r:id="rId4"/>
    <p:sldId id="626" r:id="rId5"/>
    <p:sldId id="627" r:id="rId6"/>
    <p:sldId id="628" r:id="rId7"/>
    <p:sldId id="629" r:id="rId8"/>
    <p:sldId id="630" r:id="rId9"/>
    <p:sldId id="631" r:id="rId10"/>
    <p:sldId id="753" r:id="rId11"/>
    <p:sldId id="632" r:id="rId12"/>
    <p:sldId id="633" r:id="rId13"/>
    <p:sldId id="634" r:id="rId14"/>
    <p:sldId id="754" r:id="rId15"/>
    <p:sldId id="636" r:id="rId16"/>
    <p:sldId id="637" r:id="rId17"/>
    <p:sldId id="887" r:id="rId18"/>
    <p:sldId id="642" r:id="rId19"/>
    <p:sldId id="761" r:id="rId20"/>
    <p:sldId id="762" r:id="rId21"/>
    <p:sldId id="763" r:id="rId22"/>
    <p:sldId id="764" r:id="rId23"/>
    <p:sldId id="760" r:id="rId24"/>
    <p:sldId id="643" r:id="rId25"/>
    <p:sldId id="644" r:id="rId26"/>
    <p:sldId id="888" r:id="rId27"/>
    <p:sldId id="639" r:id="rId28"/>
    <p:sldId id="773" r:id="rId29"/>
    <p:sldId id="774" r:id="rId30"/>
    <p:sldId id="775" r:id="rId31"/>
    <p:sldId id="776" r:id="rId32"/>
    <p:sldId id="777" r:id="rId33"/>
    <p:sldId id="778" r:id="rId34"/>
    <p:sldId id="779" r:id="rId35"/>
    <p:sldId id="780" r:id="rId36"/>
    <p:sldId id="781" r:id="rId37"/>
    <p:sldId id="782" r:id="rId38"/>
    <p:sldId id="783" r:id="rId39"/>
    <p:sldId id="784" r:id="rId40"/>
    <p:sldId id="785" r:id="rId41"/>
    <p:sldId id="786" r:id="rId42"/>
    <p:sldId id="787" r:id="rId43"/>
    <p:sldId id="788" r:id="rId44"/>
    <p:sldId id="789" r:id="rId45"/>
    <p:sldId id="790" r:id="rId46"/>
    <p:sldId id="772" r:id="rId47"/>
    <p:sldId id="653" r:id="rId48"/>
    <p:sldId id="654" r:id="rId49"/>
    <p:sldId id="656" r:id="rId50"/>
    <p:sldId id="658" r:id="rId51"/>
    <p:sldId id="791" r:id="rId52"/>
    <p:sldId id="792" r:id="rId53"/>
    <p:sldId id="793" r:id="rId54"/>
    <p:sldId id="794" r:id="rId55"/>
    <p:sldId id="795" r:id="rId56"/>
    <p:sldId id="796" r:id="rId57"/>
    <p:sldId id="797" r:id="rId58"/>
    <p:sldId id="798" r:id="rId59"/>
    <p:sldId id="799" r:id="rId60"/>
    <p:sldId id="800" r:id="rId61"/>
    <p:sldId id="801" r:id="rId62"/>
    <p:sldId id="802" r:id="rId63"/>
    <p:sldId id="803" r:id="rId64"/>
    <p:sldId id="804" r:id="rId65"/>
    <p:sldId id="889" r:id="rId66"/>
    <p:sldId id="662" r:id="rId67"/>
    <p:sldId id="680" r:id="rId68"/>
    <p:sldId id="681" r:id="rId69"/>
    <p:sldId id="813" r:id="rId70"/>
    <p:sldId id="814" r:id="rId71"/>
    <p:sldId id="815" r:id="rId72"/>
    <p:sldId id="816" r:id="rId73"/>
    <p:sldId id="817" r:id="rId74"/>
    <p:sldId id="818" r:id="rId75"/>
    <p:sldId id="819" r:id="rId76"/>
    <p:sldId id="820" r:id="rId77"/>
    <p:sldId id="821" r:id="rId78"/>
    <p:sldId id="822" r:id="rId79"/>
    <p:sldId id="823" r:id="rId80"/>
    <p:sldId id="824" r:id="rId81"/>
    <p:sldId id="890" r:id="rId82"/>
    <p:sldId id="684" r:id="rId83"/>
    <p:sldId id="698" r:id="rId84"/>
    <p:sldId id="702" r:id="rId85"/>
    <p:sldId id="703" r:id="rId86"/>
    <p:sldId id="704" r:id="rId87"/>
    <p:sldId id="835" r:id="rId88"/>
    <p:sldId id="836" r:id="rId89"/>
    <p:sldId id="837" r:id="rId90"/>
    <p:sldId id="838" r:id="rId91"/>
    <p:sldId id="839" r:id="rId92"/>
    <p:sldId id="841" r:id="rId93"/>
    <p:sldId id="711" r:id="rId94"/>
    <p:sldId id="712" r:id="rId95"/>
    <p:sldId id="842" r:id="rId96"/>
    <p:sldId id="843" r:id="rId97"/>
    <p:sldId id="844" r:id="rId98"/>
    <p:sldId id="845" r:id="rId99"/>
    <p:sldId id="846" r:id="rId100"/>
    <p:sldId id="847" r:id="rId101"/>
    <p:sldId id="848" r:id="rId102"/>
    <p:sldId id="719" r:id="rId103"/>
    <p:sldId id="720" r:id="rId104"/>
    <p:sldId id="849" r:id="rId105"/>
    <p:sldId id="850" r:id="rId106"/>
    <p:sldId id="851" r:id="rId107"/>
    <p:sldId id="852" r:id="rId108"/>
    <p:sldId id="853" r:id="rId109"/>
    <p:sldId id="854" r:id="rId110"/>
    <p:sldId id="855" r:id="rId111"/>
    <p:sldId id="856" r:id="rId112"/>
    <p:sldId id="858" r:id="rId113"/>
    <p:sldId id="857" r:id="rId114"/>
    <p:sldId id="859" r:id="rId115"/>
    <p:sldId id="860" r:id="rId116"/>
    <p:sldId id="861" r:id="rId117"/>
    <p:sldId id="862" r:id="rId118"/>
    <p:sldId id="863" r:id="rId119"/>
    <p:sldId id="865" r:id="rId120"/>
    <p:sldId id="866" r:id="rId121"/>
    <p:sldId id="867" r:id="rId122"/>
    <p:sldId id="868" r:id="rId123"/>
    <p:sldId id="891" r:id="rId124"/>
    <p:sldId id="874" r:id="rId125"/>
    <p:sldId id="875" r:id="rId126"/>
    <p:sldId id="878" r:id="rId127"/>
    <p:sldId id="876" r:id="rId128"/>
    <p:sldId id="879" r:id="rId129"/>
    <p:sldId id="880" r:id="rId130"/>
    <p:sldId id="881" r:id="rId131"/>
    <p:sldId id="892" r:id="rId132"/>
    <p:sldId id="893" r:id="rId133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662"/>
    <a:srgbClr val="0000CC"/>
    <a:srgbClr val="FFCC99"/>
    <a:srgbClr val="000066"/>
    <a:srgbClr val="3366FF"/>
    <a:srgbClr val="008000"/>
    <a:srgbClr val="FF0000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1" autoAdjust="0"/>
    <p:restoredTop sz="94963" autoAdjust="0"/>
  </p:normalViewPr>
  <p:slideViewPr>
    <p:cSldViewPr>
      <p:cViewPr varScale="1">
        <p:scale>
          <a:sx n="116" d="100"/>
          <a:sy n="116" d="100"/>
        </p:scale>
        <p:origin x="1776" y="96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68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410" y="-84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1C34D653-A00E-4A5D-9D84-801EA70DC7D9}" type="datetimeFigureOut">
              <a:rPr lang="ko-KR" altLang="en-US"/>
              <a:pPr>
                <a:defRPr/>
              </a:pPr>
              <a:t>2017-01-20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564C2EE2-D78F-416D-978A-03C565AD733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695087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7DAEB57B-2B78-47FD-9FA1-48344081EC16}" type="datetimeFigureOut">
              <a:rPr lang="ko-KR" altLang="en-US"/>
              <a:pPr>
                <a:defRPr/>
              </a:pPr>
              <a:t>2017-01-20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B74A2BD0-E192-4DF9-9239-218AC09A2F6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3897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831692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47256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F07B8B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B70039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IT </a:t>
            </a:r>
            <a:r>
              <a:rPr lang="en-US" altLang="ko-KR" sz="1800" b="1" dirty="0" err="1">
                <a:solidFill>
                  <a:schemeClr val="bg1"/>
                </a:solidFill>
                <a:latin typeface="+mj-ea"/>
                <a:ea typeface="+mj-ea"/>
              </a:rPr>
              <a:t>CookBook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, C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로 배우는 쉬운 자료구조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개정 </a:t>
            </a: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판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7" b="29954"/>
          <a:stretch/>
        </p:blipFill>
        <p:spPr>
          <a:xfrm>
            <a:off x="4355976" y="133905"/>
            <a:ext cx="4680000" cy="4033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0352" y="6477000"/>
            <a:ext cx="1228725" cy="2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16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66003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84311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08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pic>
        <p:nvPicPr>
          <p:cNvPr id="6" name="Picture 32" descr="hanbitmedia logo_RGB_72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165850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IT CookBook, C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로 배우는 쉬운 자료구조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개정판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)</a:t>
            </a:r>
            <a:endParaRPr lang="ko-KR" altLang="en-US" sz="1800" b="1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48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238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Beginner_logo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/>
        </p:nvSpPr>
        <p:spPr bwMode="auto">
          <a:xfrm>
            <a:off x="8028384" y="6516688"/>
            <a:ext cx="1039416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4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40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40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132</a:t>
            </a:r>
            <a:endParaRPr lang="en-US" altLang="ko-KR" sz="14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endParaRPr lang="en-US" altLang="ko-KR" dirty="0" smtClean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EA8892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pic>
        <p:nvPicPr>
          <p:cNvPr id="1033" name="그림 29" descr="쿡북로고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58788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618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5" r:id="rId1"/>
    <p:sldLayoutId id="2147484706" r:id="rId2"/>
    <p:sldLayoutId id="2147484707" r:id="rId3"/>
    <p:sldLayoutId id="2147484708" r:id="rId4"/>
    <p:sldLayoutId id="2147484709" r:id="rId5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660033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rgbClr val="660033"/>
        </a:buClr>
        <a:buFont typeface="Wingdings" panose="05000000000000000000" pitchFamily="2" charset="2"/>
        <a:buChar char="v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452103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8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그래프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190000"/>
              </a:lnSpc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차수</a:t>
            </a:r>
            <a:r>
              <a:rPr lang="en-US" altLang="ko-KR" dirty="0"/>
              <a:t>(</a:t>
            </a:r>
            <a:r>
              <a:rPr lang="en-US" altLang="ko-KR" baseline="30000" dirty="0"/>
              <a:t>degree</a:t>
            </a:r>
            <a:r>
              <a:rPr lang="en-US" altLang="ko-KR" dirty="0"/>
              <a:t>) </a:t>
            </a:r>
            <a:r>
              <a:rPr lang="en-US" altLang="ko-KR" dirty="0">
                <a:latin typeface="Times New Roman"/>
              </a:rPr>
              <a:t>–</a:t>
            </a:r>
            <a:r>
              <a:rPr lang="en-US" altLang="ko-KR" dirty="0"/>
              <a:t> </a:t>
            </a:r>
            <a:r>
              <a:rPr lang="ko-KR" altLang="en-US" dirty="0"/>
              <a:t>정점에 부속되어있는 간선의 수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ko-KR" dirty="0"/>
              <a:t>(</a:t>
            </a:r>
            <a:r>
              <a:rPr lang="ko-KR" altLang="en-US" dirty="0"/>
              <a:t>그림 </a:t>
            </a:r>
            <a:r>
              <a:rPr lang="en-US" altLang="ko-KR" dirty="0"/>
              <a:t>8-8)</a:t>
            </a:r>
            <a:r>
              <a:rPr lang="ko-KR" altLang="en-US" dirty="0" err="1" smtClean="0"/>
              <a:t>무방향</a:t>
            </a:r>
            <a:r>
              <a:rPr lang="ko-KR" altLang="en-US" dirty="0" smtClean="0"/>
              <a:t> 그래프 </a:t>
            </a:r>
            <a:r>
              <a:rPr lang="en-US" altLang="ko-KR" dirty="0" smtClean="0"/>
              <a:t>G1</a:t>
            </a:r>
            <a:r>
              <a:rPr lang="ko-KR" altLang="en-US" dirty="0" smtClean="0"/>
              <a:t>에서 </a:t>
            </a:r>
            <a:r>
              <a:rPr lang="ko-KR" altLang="en-US" dirty="0"/>
              <a:t>정점 </a:t>
            </a:r>
            <a:r>
              <a:rPr lang="en-US" altLang="ko-KR" dirty="0"/>
              <a:t>A</a:t>
            </a:r>
            <a:r>
              <a:rPr lang="ko-KR" altLang="en-US" dirty="0"/>
              <a:t>의 차수는 </a:t>
            </a:r>
            <a:r>
              <a:rPr lang="en-US" altLang="ko-KR" dirty="0"/>
              <a:t>2, </a:t>
            </a:r>
            <a:r>
              <a:rPr lang="ko-KR" altLang="en-US" dirty="0"/>
              <a:t>정점 </a:t>
            </a:r>
            <a:r>
              <a:rPr lang="en-US" altLang="ko-KR" dirty="0"/>
              <a:t>B</a:t>
            </a:r>
            <a:r>
              <a:rPr lang="ko-KR" altLang="en-US" dirty="0"/>
              <a:t>의 차수는 </a:t>
            </a:r>
            <a:r>
              <a:rPr lang="en-US" altLang="ko-KR" dirty="0"/>
              <a:t>3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ko-KR" altLang="en-US" dirty="0"/>
              <a:t>방향 그래프의 정점의 차수 </a:t>
            </a:r>
            <a:r>
              <a:rPr lang="en-US" altLang="ko-KR" dirty="0"/>
              <a:t>= </a:t>
            </a:r>
            <a:r>
              <a:rPr lang="ko-KR" altLang="en-US" dirty="0"/>
              <a:t>진입차수 </a:t>
            </a:r>
            <a:r>
              <a:rPr lang="en-US" altLang="ko-KR" dirty="0"/>
              <a:t>+ </a:t>
            </a:r>
            <a:r>
              <a:rPr lang="ko-KR" altLang="en-US" dirty="0"/>
              <a:t>진출차수</a:t>
            </a:r>
          </a:p>
          <a:p>
            <a:pPr lvl="3" eaLnBrk="1" hangingPunct="1">
              <a:lnSpc>
                <a:spcPct val="70000"/>
              </a:lnSpc>
              <a:defRPr/>
            </a:pPr>
            <a:r>
              <a:rPr lang="ko-KR" altLang="en-US" dirty="0"/>
              <a:t>방향 그래프의 </a:t>
            </a:r>
            <a:r>
              <a:rPr lang="ko-KR" altLang="en-US" b="1" dirty="0"/>
              <a:t>진입차수</a:t>
            </a:r>
            <a:r>
              <a:rPr lang="en-US" altLang="ko-KR" dirty="0"/>
              <a:t>(in-degree) : </a:t>
            </a:r>
            <a:r>
              <a:rPr lang="ko-KR" altLang="en-US" dirty="0"/>
              <a:t>정점을 머리로 하는 간선의 수</a:t>
            </a:r>
          </a:p>
          <a:p>
            <a:pPr lvl="3" eaLnBrk="1" hangingPunct="1">
              <a:lnSpc>
                <a:spcPct val="120000"/>
              </a:lnSpc>
              <a:defRPr/>
            </a:pPr>
            <a:r>
              <a:rPr lang="ko-KR" altLang="en-US" dirty="0"/>
              <a:t>방향 그래프의 </a:t>
            </a:r>
            <a:r>
              <a:rPr lang="ko-KR" altLang="en-US" b="1" dirty="0"/>
              <a:t>진출차수</a:t>
            </a:r>
            <a:r>
              <a:rPr lang="en-US" altLang="ko-KR" dirty="0"/>
              <a:t>(out-degree) : </a:t>
            </a:r>
            <a:r>
              <a:rPr lang="ko-KR" altLang="en-US" dirty="0"/>
              <a:t>정점을 꼬리로 하는 간선의 수</a:t>
            </a:r>
          </a:p>
          <a:p>
            <a:pPr lvl="3" eaLnBrk="1" hangingPunct="1">
              <a:lnSpc>
                <a:spcPct val="120000"/>
              </a:lnSpc>
              <a:defRPr/>
            </a:pPr>
            <a:r>
              <a:rPr lang="en-US" altLang="ko-KR" dirty="0"/>
              <a:t>(</a:t>
            </a:r>
            <a:r>
              <a:rPr lang="ko-KR" altLang="en-US" dirty="0"/>
              <a:t>그림 </a:t>
            </a:r>
            <a:r>
              <a:rPr lang="en-US" altLang="ko-KR" dirty="0"/>
              <a:t>8-8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방향 </a:t>
            </a:r>
            <a:r>
              <a:rPr lang="ko-KR" altLang="en-US" dirty="0"/>
              <a:t>그래프 </a:t>
            </a:r>
            <a:r>
              <a:rPr lang="en-US" altLang="ko-KR" dirty="0" smtClean="0"/>
              <a:t>G3</a:t>
            </a:r>
            <a:r>
              <a:rPr lang="ko-KR" altLang="en-US" dirty="0" smtClean="0"/>
              <a:t>에서 </a:t>
            </a:r>
            <a:r>
              <a:rPr lang="ko-KR" altLang="en-US" dirty="0"/>
              <a:t>정점 </a:t>
            </a:r>
            <a:r>
              <a:rPr lang="en-US" altLang="ko-KR" dirty="0"/>
              <a:t>B</a:t>
            </a:r>
            <a:r>
              <a:rPr lang="ko-KR" altLang="en-US" dirty="0"/>
              <a:t>의 진입차수는 </a:t>
            </a:r>
            <a:r>
              <a:rPr lang="en-US" altLang="ko-KR" dirty="0"/>
              <a:t>1, </a:t>
            </a:r>
            <a:r>
              <a:rPr lang="ko-KR" altLang="en-US" dirty="0"/>
              <a:t>진출차수는 </a:t>
            </a:r>
            <a:r>
              <a:rPr lang="en-US" altLang="ko-KR" dirty="0"/>
              <a:t>2</a:t>
            </a:r>
          </a:p>
          <a:p>
            <a:pPr lvl="3"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dirty="0"/>
              <a:t>   </a:t>
            </a:r>
            <a:r>
              <a:rPr lang="ko-KR" altLang="en-US" dirty="0"/>
              <a:t>정점 </a:t>
            </a:r>
            <a:r>
              <a:rPr lang="en-US" altLang="ko-KR" dirty="0"/>
              <a:t>B</a:t>
            </a:r>
            <a:r>
              <a:rPr lang="ko-KR" altLang="en-US" dirty="0"/>
              <a:t>의 전체 차수는 </a:t>
            </a:r>
            <a:r>
              <a:rPr lang="en-US" altLang="ko-KR" dirty="0"/>
              <a:t>(</a:t>
            </a:r>
            <a:r>
              <a:rPr lang="ko-KR" altLang="en-US" dirty="0"/>
              <a:t>진입차수 </a:t>
            </a:r>
            <a:r>
              <a:rPr lang="en-US" altLang="ko-KR" dirty="0"/>
              <a:t>+ </a:t>
            </a:r>
            <a:r>
              <a:rPr lang="ko-KR" altLang="en-US" dirty="0"/>
              <a:t>진출차수</a:t>
            </a:r>
            <a:r>
              <a:rPr lang="en-US" altLang="ko-KR" dirty="0"/>
              <a:t>) </a:t>
            </a:r>
            <a:r>
              <a:rPr lang="ko-KR" altLang="en-US" dirty="0"/>
              <a:t>이므로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임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경로</a:t>
            </a:r>
            <a:r>
              <a:rPr lang="en-US" altLang="ko-KR" dirty="0"/>
              <a:t>(</a:t>
            </a:r>
            <a:r>
              <a:rPr lang="en-US" altLang="ko-KR" baseline="30000" dirty="0"/>
              <a:t>path</a:t>
            </a:r>
            <a:r>
              <a:rPr lang="en-US" altLang="ko-KR" dirty="0" smtClean="0"/>
              <a:t>)</a:t>
            </a:r>
          </a:p>
          <a:p>
            <a:pPr lvl="2">
              <a:defRPr/>
            </a:pPr>
            <a:r>
              <a:rPr lang="ko-KR" altLang="en-US" dirty="0" smtClean="0"/>
              <a:t>그래프에서 </a:t>
            </a:r>
            <a:r>
              <a:rPr lang="ko-KR" altLang="en-US" dirty="0"/>
              <a:t>간선을 따라 갈 수 있는 길을 순서대로 나열한 것 즉</a:t>
            </a:r>
            <a:r>
              <a:rPr lang="en-US" altLang="ko-KR" dirty="0"/>
              <a:t>, </a:t>
            </a:r>
            <a:r>
              <a:rPr lang="ko-KR" altLang="en-US" dirty="0"/>
              <a:t>정점 </a:t>
            </a:r>
            <a:r>
              <a:rPr lang="en-US" altLang="ko-KR" dirty="0" smtClean="0"/>
              <a:t>Vi</a:t>
            </a:r>
            <a:r>
              <a:rPr lang="ko-KR" altLang="en-US" dirty="0"/>
              <a:t>에서 </a:t>
            </a:r>
            <a:r>
              <a:rPr lang="en-US" altLang="ko-KR" dirty="0" err="1"/>
              <a:t>Vj</a:t>
            </a:r>
            <a:r>
              <a:rPr lang="ko-KR" altLang="en-US" dirty="0"/>
              <a:t>까지 간선으로 연결된 정점을 순서대로 나열한 리스트</a:t>
            </a:r>
          </a:p>
          <a:p>
            <a:pPr lvl="3">
              <a:defRPr/>
            </a:pPr>
            <a:r>
              <a:rPr lang="en-US" altLang="ko-KR" dirty="0"/>
              <a:t>(</a:t>
            </a:r>
            <a:r>
              <a:rPr lang="ko-KR" altLang="en-US" dirty="0"/>
              <a:t>그림 </a:t>
            </a:r>
            <a:r>
              <a:rPr lang="en-US" altLang="ko-KR" dirty="0"/>
              <a:t>8-8)</a:t>
            </a:r>
            <a:r>
              <a:rPr lang="ko-KR" altLang="en-US" dirty="0" err="1"/>
              <a:t>무방향</a:t>
            </a:r>
            <a:r>
              <a:rPr lang="ko-KR" altLang="en-US" dirty="0"/>
              <a:t> 그래프 </a:t>
            </a:r>
            <a:r>
              <a:rPr lang="en-US" altLang="ko-KR" dirty="0"/>
              <a:t>G1</a:t>
            </a:r>
            <a:r>
              <a:rPr lang="ko-KR" altLang="en-US" dirty="0"/>
              <a:t>에서 정점 </a:t>
            </a:r>
            <a:r>
              <a:rPr lang="en-US" altLang="ko-KR" dirty="0"/>
              <a:t>A</a:t>
            </a:r>
            <a:r>
              <a:rPr lang="ko-KR" altLang="en-US" dirty="0"/>
              <a:t>에서 정점 </a:t>
            </a:r>
            <a:r>
              <a:rPr lang="en-US" altLang="ko-KR" dirty="0"/>
              <a:t>C</a:t>
            </a:r>
            <a:r>
              <a:rPr lang="ko-KR" altLang="en-US" dirty="0"/>
              <a:t>까지는 </a:t>
            </a:r>
            <a:r>
              <a:rPr lang="en-US" altLang="ko-KR" dirty="0"/>
              <a:t>A-B-C </a:t>
            </a:r>
            <a:r>
              <a:rPr lang="ko-KR" altLang="en-US" dirty="0"/>
              <a:t>경로와 </a:t>
            </a:r>
            <a:r>
              <a:rPr lang="en-US" altLang="ko-KR" dirty="0"/>
              <a:t>A-B-D-C </a:t>
            </a:r>
            <a:r>
              <a:rPr lang="ko-KR" altLang="en-US" dirty="0"/>
              <a:t>경로</a:t>
            </a:r>
            <a:r>
              <a:rPr lang="en-US" altLang="ko-KR" dirty="0"/>
              <a:t>, A-D-C </a:t>
            </a:r>
            <a:r>
              <a:rPr lang="ko-KR" altLang="en-US" dirty="0" smtClean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A-D-B-C </a:t>
            </a:r>
            <a:r>
              <a:rPr lang="ko-KR" altLang="en-US" dirty="0"/>
              <a:t>경로가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경로길이</a:t>
            </a:r>
            <a:r>
              <a:rPr lang="en-US" altLang="ko-KR" dirty="0"/>
              <a:t>(</a:t>
            </a:r>
            <a:r>
              <a:rPr lang="en-US" altLang="ko-KR" baseline="30000" dirty="0"/>
              <a:t>path length</a:t>
            </a:r>
            <a:r>
              <a:rPr lang="en-US" altLang="ko-KR" dirty="0"/>
              <a:t>)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경로를 </a:t>
            </a:r>
            <a:r>
              <a:rPr lang="ko-KR" altLang="en-US" dirty="0"/>
              <a:t>구성하는 간선의 수</a:t>
            </a:r>
          </a:p>
          <a:p>
            <a:pPr lvl="1">
              <a:defRPr/>
            </a:pPr>
            <a:endParaRPr lang="ko-KR" altLang="en-US" dirty="0" smtClean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그래프의 구조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884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 smtClean="0"/>
              <a:t>⑥ </a:t>
            </a:r>
            <a:r>
              <a:rPr lang="ko-KR" altLang="en-US" dirty="0" smtClean="0"/>
              <a:t>나머지 </a:t>
            </a:r>
            <a:r>
              <a:rPr lang="ko-KR" altLang="en-US" dirty="0"/>
              <a:t>간선 중에서 가중치가 가장 낮은 간선 </a:t>
            </a:r>
            <a:r>
              <a:rPr lang="en-US" altLang="ko-KR" dirty="0"/>
              <a:t>(D, E)</a:t>
            </a:r>
            <a:r>
              <a:rPr lang="ko-KR" altLang="en-US" dirty="0"/>
              <a:t>를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                  → </a:t>
            </a:r>
            <a:r>
              <a:rPr lang="ko-KR" altLang="en-US" dirty="0"/>
              <a:t>삽입한 간선 수는 여섯 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r>
              <a:rPr lang="ko-KR" altLang="en-US" dirty="0" smtClean="0"/>
              <a:t>⑦ 현재 </a:t>
            </a:r>
            <a:r>
              <a:rPr lang="ko-KR" altLang="en-US" dirty="0"/>
              <a:t>삽입한 간선이 여섯 개이므로 알고리즘 수행을 종료하면 신장 </a:t>
            </a:r>
            <a:r>
              <a:rPr lang="ko-KR" altLang="en-US" dirty="0" smtClean="0"/>
              <a:t>트리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완성</a:t>
            </a:r>
            <a:endParaRPr lang="en-US" altLang="ko-KR" dirty="0" smtClean="0"/>
          </a:p>
        </p:txBody>
      </p:sp>
      <p:sp>
        <p:nvSpPr>
          <p:cNvPr id="1064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841" y="1815879"/>
            <a:ext cx="6156920" cy="37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620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1571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0379"/>
            <a:ext cx="8686800" cy="33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87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프림</a:t>
            </a:r>
            <a:r>
              <a:rPr lang="ko-KR" altLang="en-US" dirty="0"/>
              <a:t>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간선을 정렬하지 않고 하나의 정점에서 시작하여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확장해 </a:t>
            </a:r>
            <a:endParaRPr lang="en-US" altLang="ko-KR" dirty="0" smtClean="0"/>
          </a:p>
          <a:p>
            <a:pPr marL="357187" lvl="1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나가는 방법</a:t>
            </a:r>
            <a:endParaRPr lang="en-US" altLang="ko-KR" dirty="0"/>
          </a:p>
          <a:p>
            <a:pPr lvl="1" eaLnBrk="1" hangingPunct="1"/>
            <a:r>
              <a:rPr lang="ko-KR" altLang="en-US" dirty="0" smtClean="0"/>
              <a:t>순서</a:t>
            </a:r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8324933" cy="266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 err="1"/>
              <a:t>프림</a:t>
            </a:r>
            <a:r>
              <a:rPr lang="ko-KR" altLang="en-US" dirty="0"/>
              <a:t> 알고리즘을 이용하여 그래프 </a:t>
            </a:r>
            <a:r>
              <a:rPr lang="en-US" altLang="ko-KR" dirty="0"/>
              <a:t>G10</a:t>
            </a:r>
            <a:r>
              <a:rPr lang="ko-KR" altLang="en-US" dirty="0"/>
              <a:t>의 최소 비용 신장 </a:t>
            </a:r>
            <a:r>
              <a:rPr lang="ko-KR" altLang="en-US" dirty="0" smtClean="0"/>
              <a:t>트리 만들기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 smtClean="0"/>
              <a:t>0. </a:t>
            </a:r>
            <a:r>
              <a:rPr lang="ko-KR" altLang="en-US" dirty="0" smtClean="0"/>
              <a:t>초기 </a:t>
            </a:r>
            <a:r>
              <a:rPr lang="ko-KR" altLang="en-US" dirty="0"/>
              <a:t>상태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G10</a:t>
            </a:r>
            <a:r>
              <a:rPr lang="ko-KR" altLang="en-US" dirty="0" smtClean="0"/>
              <a:t>의 정점 </a:t>
            </a:r>
            <a:r>
              <a:rPr lang="ko-KR" altLang="en-US" dirty="0"/>
              <a:t>중에서 정점 </a:t>
            </a:r>
            <a:r>
              <a:rPr lang="en-US" altLang="ko-KR" dirty="0"/>
              <a:t>A</a:t>
            </a:r>
            <a:r>
              <a:rPr lang="ko-KR" altLang="en-US" dirty="0"/>
              <a:t>를 시작 정점으로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1157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2049511"/>
            <a:ext cx="402907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  <a:defRPr/>
            </a:pPr>
            <a:r>
              <a:rPr lang="en-US" altLang="ko-KR" dirty="0" smtClean="0"/>
              <a:t>① </a:t>
            </a:r>
            <a:r>
              <a:rPr lang="ko-KR" altLang="en-US" dirty="0"/>
              <a:t>정점 </a:t>
            </a:r>
            <a:r>
              <a:rPr lang="en-US" altLang="ko-KR" dirty="0"/>
              <a:t>A</a:t>
            </a:r>
            <a:r>
              <a:rPr lang="ko-KR" altLang="en-US" dirty="0"/>
              <a:t>에 부속된 간선 중에서 가중치가 가장 낮은 간선 </a:t>
            </a:r>
            <a:r>
              <a:rPr lang="en-US" altLang="ko-KR" dirty="0"/>
              <a:t>(A, B)</a:t>
            </a:r>
            <a:r>
              <a:rPr lang="ko-KR" altLang="en-US" dirty="0"/>
              <a:t>를 </a:t>
            </a:r>
            <a:r>
              <a:rPr lang="ko-KR" altLang="en-US" dirty="0" smtClean="0"/>
              <a:t>삽입하여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리를 확장</a:t>
            </a:r>
            <a:r>
              <a:rPr lang="en-US" altLang="ko-KR" dirty="0" smtClean="0"/>
              <a:t>→ </a:t>
            </a:r>
            <a:r>
              <a:rPr lang="ko-KR" altLang="en-US" dirty="0" smtClean="0"/>
              <a:t>삽입한 </a:t>
            </a:r>
            <a:r>
              <a:rPr lang="ko-KR" altLang="en-US" dirty="0"/>
              <a:t>간선 수는 한 개</a:t>
            </a:r>
            <a:endParaRPr lang="en-US" altLang="ko-KR" dirty="0" smtClean="0"/>
          </a:p>
        </p:txBody>
      </p:sp>
      <p:sp>
        <p:nvSpPr>
          <p:cNvPr id="1157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971675"/>
            <a:ext cx="374332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19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  <a:defRPr/>
            </a:pPr>
            <a:r>
              <a:rPr lang="en-US" altLang="ko-KR" dirty="0" smtClean="0"/>
              <a:t>② </a:t>
            </a:r>
            <a:r>
              <a:rPr lang="ko-KR" altLang="en-US" dirty="0"/>
              <a:t>현재 확장된 </a:t>
            </a:r>
            <a:r>
              <a:rPr lang="ko-KR" altLang="en-US" dirty="0" err="1"/>
              <a:t>트리의</a:t>
            </a:r>
            <a:r>
              <a:rPr lang="ko-KR" altLang="en-US" dirty="0"/>
              <a:t> 정점 </a:t>
            </a:r>
            <a:r>
              <a:rPr lang="en-US" altLang="ko-KR" dirty="0"/>
              <a:t>A, B</a:t>
            </a:r>
            <a:r>
              <a:rPr lang="ko-KR" altLang="en-US" dirty="0"/>
              <a:t>에 부속된 간선 중에서 가중치가 가장 </a:t>
            </a:r>
            <a:r>
              <a:rPr lang="ko-KR" altLang="en-US" dirty="0" smtClean="0"/>
              <a:t>낮은</a:t>
            </a:r>
            <a:endParaRPr lang="en-US" altLang="ko-KR" dirty="0"/>
          </a:p>
          <a:p>
            <a:pPr marL="627062" lvl="2" indent="0" eaLnBrk="1" hangingPunct="1">
              <a:buNone/>
              <a:defRPr/>
            </a:pP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ko-KR" altLang="en-US" dirty="0"/>
              <a:t>간선 </a:t>
            </a:r>
            <a:r>
              <a:rPr lang="en-US" altLang="ko-KR" dirty="0"/>
              <a:t>(B, D)</a:t>
            </a:r>
            <a:r>
              <a:rPr lang="ko-KR" altLang="en-US" dirty="0"/>
              <a:t>를 삽입하여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확장</a:t>
            </a:r>
            <a:r>
              <a:rPr lang="en-US" altLang="ko-KR" dirty="0" smtClean="0"/>
              <a:t> </a:t>
            </a:r>
            <a:r>
              <a:rPr lang="en-US" altLang="ko-KR" dirty="0"/>
              <a:t>→ </a:t>
            </a:r>
            <a:r>
              <a:rPr lang="ko-KR" altLang="en-US" dirty="0"/>
              <a:t>삽입한 간선 수는 두 개</a:t>
            </a:r>
            <a:endParaRPr lang="en-US" altLang="ko-KR" dirty="0" smtClean="0"/>
          </a:p>
        </p:txBody>
      </p:sp>
      <p:sp>
        <p:nvSpPr>
          <p:cNvPr id="1157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928813"/>
            <a:ext cx="39719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80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  <a:defRPr/>
            </a:pPr>
            <a:r>
              <a:rPr lang="en-US" altLang="ko-KR" dirty="0" smtClean="0"/>
              <a:t>③ </a:t>
            </a:r>
            <a:r>
              <a:rPr lang="ko-KR" altLang="en-US" dirty="0"/>
              <a:t>현재 확장된 </a:t>
            </a:r>
            <a:r>
              <a:rPr lang="ko-KR" altLang="en-US" dirty="0" err="1"/>
              <a:t>트리의</a:t>
            </a:r>
            <a:r>
              <a:rPr lang="ko-KR" altLang="en-US" dirty="0"/>
              <a:t> 정점 </a:t>
            </a:r>
            <a:r>
              <a:rPr lang="en-US" altLang="ko-KR" dirty="0"/>
              <a:t>A, B, D</a:t>
            </a:r>
            <a:r>
              <a:rPr lang="ko-KR" altLang="en-US" dirty="0"/>
              <a:t>에 부속된 간선 중에서 가중치가 가장 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낮은 </a:t>
            </a:r>
            <a:r>
              <a:rPr lang="ko-KR" altLang="en-US" dirty="0"/>
              <a:t>간선인 </a:t>
            </a:r>
            <a:r>
              <a:rPr lang="en-US" altLang="ko-KR" dirty="0"/>
              <a:t>(A, D)</a:t>
            </a:r>
            <a:r>
              <a:rPr lang="ko-KR" altLang="en-US" dirty="0"/>
              <a:t>를 </a:t>
            </a:r>
            <a:r>
              <a:rPr lang="ko-KR" altLang="en-US" dirty="0" smtClean="0"/>
              <a:t>삽입하면 </a:t>
            </a:r>
            <a:r>
              <a:rPr lang="en-US" altLang="ko-KR" dirty="0"/>
              <a:t>A-B-D-A</a:t>
            </a:r>
            <a:r>
              <a:rPr lang="ko-KR" altLang="en-US" dirty="0"/>
              <a:t>의 사이클이 생성되므로 </a:t>
            </a:r>
            <a:r>
              <a:rPr lang="ko-KR" altLang="en-US" dirty="0" smtClean="0"/>
              <a:t>삽입할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/>
              <a:t>수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. </a:t>
            </a:r>
            <a:r>
              <a:rPr lang="ko-KR" altLang="en-US" dirty="0"/>
              <a:t>따라서 그 다음으로 가중치가 낮은 간선 </a:t>
            </a:r>
            <a:r>
              <a:rPr lang="en-US" altLang="ko-KR" dirty="0"/>
              <a:t>(</a:t>
            </a:r>
            <a:r>
              <a:rPr lang="en-US" altLang="ko-KR" dirty="0" smtClean="0"/>
              <a:t>D,E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/>
              <a:t>→ </a:t>
            </a:r>
            <a:r>
              <a:rPr lang="ko-KR" altLang="en-US" dirty="0"/>
              <a:t>삽입한 간선 수는 세 개</a:t>
            </a:r>
            <a:r>
              <a:rPr lang="en-US" altLang="ko-KR" dirty="0"/>
              <a:t>, </a:t>
            </a:r>
            <a:r>
              <a:rPr lang="ko-KR" altLang="en-US" dirty="0"/>
              <a:t>삽입 불가능한 간선은 </a:t>
            </a:r>
            <a:r>
              <a:rPr lang="en-US" altLang="ko-KR" dirty="0"/>
              <a:t>(A, D)</a:t>
            </a:r>
            <a:endParaRPr lang="en-US" altLang="ko-KR" dirty="0" smtClean="0"/>
          </a:p>
        </p:txBody>
      </p:sp>
      <p:sp>
        <p:nvSpPr>
          <p:cNvPr id="1157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2693543"/>
            <a:ext cx="39243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80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  <a:defRPr/>
            </a:pPr>
            <a:r>
              <a:rPr lang="en-US" altLang="ko-KR" dirty="0" smtClean="0"/>
              <a:t>④ </a:t>
            </a:r>
            <a:r>
              <a:rPr lang="ko-KR" altLang="en-US" dirty="0" smtClean="0"/>
              <a:t>현재 </a:t>
            </a:r>
            <a:r>
              <a:rPr lang="ko-KR" altLang="en-US" dirty="0"/>
              <a:t>확장된 </a:t>
            </a:r>
            <a:r>
              <a:rPr lang="ko-KR" altLang="en-US" dirty="0" err="1"/>
              <a:t>트리의</a:t>
            </a:r>
            <a:r>
              <a:rPr lang="ko-KR" altLang="en-US" dirty="0"/>
              <a:t> 정점 </a:t>
            </a:r>
            <a:r>
              <a:rPr lang="en-US" altLang="ko-KR" dirty="0"/>
              <a:t>A, B, D, E</a:t>
            </a:r>
            <a:r>
              <a:rPr lang="ko-KR" altLang="en-US" dirty="0"/>
              <a:t>에 부속된 간선 중에서 가중치가 가장 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낮은 </a:t>
            </a:r>
            <a:r>
              <a:rPr lang="ko-KR" altLang="en-US" dirty="0"/>
              <a:t>간선 </a:t>
            </a:r>
            <a:r>
              <a:rPr lang="en-US" altLang="ko-KR" dirty="0"/>
              <a:t>(E, G)</a:t>
            </a:r>
            <a:r>
              <a:rPr lang="ko-KR" altLang="en-US" dirty="0"/>
              <a:t>를 </a:t>
            </a:r>
            <a:r>
              <a:rPr lang="ko-KR" altLang="en-US" dirty="0" smtClean="0"/>
              <a:t>삽입하여 </a:t>
            </a:r>
            <a:r>
              <a:rPr lang="ko-KR" altLang="en-US" dirty="0" err="1"/>
              <a:t>트리를</a:t>
            </a:r>
            <a:r>
              <a:rPr lang="ko-KR" altLang="en-US" dirty="0"/>
              <a:t> </a:t>
            </a:r>
            <a:r>
              <a:rPr lang="ko-KR" altLang="en-US" dirty="0" smtClean="0"/>
              <a:t>확장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→ </a:t>
            </a:r>
            <a:r>
              <a:rPr lang="ko-KR" altLang="en-US" dirty="0"/>
              <a:t>삽입한 간선 수는 네 개</a:t>
            </a:r>
            <a:r>
              <a:rPr lang="en-US" altLang="ko-KR" dirty="0"/>
              <a:t>, </a:t>
            </a:r>
            <a:r>
              <a:rPr lang="ko-KR" altLang="en-US" dirty="0"/>
              <a:t>삽입 불가능한 간선은 </a:t>
            </a:r>
            <a:r>
              <a:rPr lang="en-US" altLang="ko-KR" dirty="0"/>
              <a:t>(A, D) </a:t>
            </a:r>
            <a:endParaRPr lang="en-US" altLang="ko-KR" dirty="0" smtClean="0"/>
          </a:p>
        </p:txBody>
      </p:sp>
      <p:sp>
        <p:nvSpPr>
          <p:cNvPr id="1157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57443"/>
            <a:ext cx="381000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9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  <a:defRPr/>
            </a:pPr>
            <a:r>
              <a:rPr lang="en-US" altLang="ko-KR" dirty="0" smtClean="0"/>
              <a:t>⑤ </a:t>
            </a:r>
            <a:r>
              <a:rPr lang="ko-KR" altLang="en-US" dirty="0"/>
              <a:t>현재 확장된 </a:t>
            </a:r>
            <a:r>
              <a:rPr lang="ko-KR" altLang="en-US" dirty="0" err="1"/>
              <a:t>트리의</a:t>
            </a:r>
            <a:r>
              <a:rPr lang="ko-KR" altLang="en-US" dirty="0"/>
              <a:t> 정점 </a:t>
            </a:r>
            <a:r>
              <a:rPr lang="en-US" altLang="ko-KR" dirty="0"/>
              <a:t>A, B, D, E, G</a:t>
            </a:r>
            <a:r>
              <a:rPr lang="ko-KR" altLang="en-US" dirty="0"/>
              <a:t>에 부속된 간선 중에서 가중치가 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가장 </a:t>
            </a:r>
            <a:r>
              <a:rPr lang="ko-KR" altLang="en-US" dirty="0"/>
              <a:t>낮은 간선 </a:t>
            </a:r>
            <a:r>
              <a:rPr lang="en-US" altLang="ko-KR" dirty="0"/>
              <a:t>(E, F)</a:t>
            </a:r>
            <a:r>
              <a:rPr lang="ko-KR" altLang="en-US" dirty="0"/>
              <a:t>를 </a:t>
            </a:r>
            <a:r>
              <a:rPr lang="ko-KR" altLang="en-US" dirty="0" smtClean="0"/>
              <a:t>삽입하여 </a:t>
            </a:r>
            <a:r>
              <a:rPr lang="ko-KR" altLang="en-US" dirty="0" err="1"/>
              <a:t>트리를</a:t>
            </a:r>
            <a:r>
              <a:rPr lang="ko-KR" altLang="en-US" dirty="0"/>
              <a:t> </a:t>
            </a:r>
            <a:r>
              <a:rPr lang="ko-KR" altLang="en-US" dirty="0" smtClean="0"/>
              <a:t>확장</a:t>
            </a:r>
            <a:r>
              <a:rPr lang="en-US" altLang="ko-KR" dirty="0" smtClean="0"/>
              <a:t> </a:t>
            </a:r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→ </a:t>
            </a:r>
            <a:r>
              <a:rPr lang="ko-KR" altLang="en-US" dirty="0"/>
              <a:t>삽입한 간선 수는 다섯 개</a:t>
            </a:r>
            <a:r>
              <a:rPr lang="en-US" altLang="ko-KR" dirty="0"/>
              <a:t>, </a:t>
            </a:r>
            <a:r>
              <a:rPr lang="ko-KR" altLang="en-US" dirty="0"/>
              <a:t>삽입 불가능한 간선은 </a:t>
            </a:r>
            <a:r>
              <a:rPr lang="en-US" altLang="ko-KR" dirty="0"/>
              <a:t>(A, D)</a:t>
            </a:r>
            <a:endParaRPr lang="en-US" altLang="ko-KR" dirty="0" smtClean="0"/>
          </a:p>
        </p:txBody>
      </p:sp>
      <p:sp>
        <p:nvSpPr>
          <p:cNvPr id="1157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3" y="2285052"/>
            <a:ext cx="38004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303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  <a:defRPr/>
            </a:pPr>
            <a:r>
              <a:rPr lang="en-US" altLang="ko-KR" dirty="0" smtClean="0"/>
              <a:t>⑥ </a:t>
            </a:r>
            <a:r>
              <a:rPr lang="ko-KR" altLang="en-US" dirty="0"/>
              <a:t>현재 확장된 </a:t>
            </a:r>
            <a:r>
              <a:rPr lang="ko-KR" altLang="en-US" dirty="0" err="1"/>
              <a:t>트리의</a:t>
            </a:r>
            <a:r>
              <a:rPr lang="ko-KR" altLang="en-US" dirty="0"/>
              <a:t> 정점 </a:t>
            </a:r>
            <a:r>
              <a:rPr lang="en-US" altLang="ko-KR" dirty="0"/>
              <a:t>A, B, D, E, F, G</a:t>
            </a:r>
            <a:r>
              <a:rPr lang="ko-KR" altLang="en-US" dirty="0"/>
              <a:t>에 부속된 간선 중에서 </a:t>
            </a:r>
            <a:r>
              <a:rPr lang="ko-KR" altLang="en-US" dirty="0" smtClean="0"/>
              <a:t>가중치가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/>
              <a:t>가장 낮은 간선 </a:t>
            </a:r>
            <a:r>
              <a:rPr lang="en-US" altLang="ko-KR" dirty="0"/>
              <a:t>(C, F)</a:t>
            </a:r>
            <a:r>
              <a:rPr lang="ko-KR" altLang="en-US" dirty="0" smtClean="0"/>
              <a:t>를 삽입하여 </a:t>
            </a:r>
            <a:r>
              <a:rPr lang="ko-KR" altLang="en-US" dirty="0" err="1"/>
              <a:t>트리를</a:t>
            </a:r>
            <a:r>
              <a:rPr lang="ko-KR" altLang="en-US" dirty="0"/>
              <a:t> </a:t>
            </a:r>
            <a:r>
              <a:rPr lang="ko-KR" altLang="en-US" dirty="0" smtClean="0"/>
              <a:t>확장</a:t>
            </a:r>
            <a:r>
              <a:rPr lang="en-US" altLang="ko-KR" dirty="0" smtClean="0"/>
              <a:t> </a:t>
            </a:r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→ </a:t>
            </a:r>
            <a:r>
              <a:rPr lang="ko-KR" altLang="en-US" dirty="0"/>
              <a:t>삽입한 간선 수는 여섯 개</a:t>
            </a:r>
            <a:r>
              <a:rPr lang="en-US" altLang="ko-KR" dirty="0"/>
              <a:t>, </a:t>
            </a:r>
            <a:r>
              <a:rPr lang="ko-KR" altLang="en-US" dirty="0"/>
              <a:t>삽입 불가능한 간선은 </a:t>
            </a:r>
            <a:r>
              <a:rPr lang="en-US" altLang="ko-KR" dirty="0"/>
              <a:t>(A, D</a:t>
            </a:r>
            <a:r>
              <a:rPr lang="en-US" altLang="ko-KR" dirty="0" smtClean="0"/>
              <a:t>)</a:t>
            </a:r>
          </a:p>
          <a:p>
            <a:pPr marL="627062" lvl="2" indent="0" eaLnBrk="1" hangingPunct="1">
              <a:buNone/>
              <a:defRPr/>
            </a:pPr>
            <a:endParaRPr lang="en-US" altLang="ko-KR" dirty="0"/>
          </a:p>
          <a:p>
            <a:pPr marL="627062" lvl="2" indent="0" eaLnBrk="1" hangingPunct="1">
              <a:buNone/>
              <a:defRPr/>
            </a:pP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endParaRPr lang="en-US" altLang="ko-KR" dirty="0"/>
          </a:p>
          <a:p>
            <a:pPr marL="627062" lvl="2" indent="0" eaLnBrk="1" hangingPunct="1">
              <a:buNone/>
              <a:defRPr/>
            </a:pP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endParaRPr lang="en-US" altLang="ko-KR" dirty="0"/>
          </a:p>
          <a:p>
            <a:pPr marL="627062" lvl="2" indent="0" eaLnBrk="1" hangingPunct="1">
              <a:buNone/>
              <a:defRPr/>
            </a:pP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endParaRPr lang="en-US" altLang="ko-KR" dirty="0"/>
          </a:p>
          <a:p>
            <a:pPr marL="627062" lvl="2" indent="0" eaLnBrk="1" hangingPunct="1">
              <a:buNone/>
              <a:defRPr/>
            </a:pP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endParaRPr lang="en-US" altLang="ko-KR" dirty="0"/>
          </a:p>
          <a:p>
            <a:pPr marL="627062" lvl="2" indent="0" eaLnBrk="1" hangingPunct="1">
              <a:buNone/>
              <a:defRPr/>
            </a:pP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 smtClean="0"/>
              <a:t>⑦ </a:t>
            </a:r>
            <a:r>
              <a:rPr lang="ko-KR" altLang="en-US" dirty="0"/>
              <a:t>현재 삽입한 간선 수가 여섯 개이므로 알고리즘 수행을 종료하면 신장 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트리 완성</a:t>
            </a:r>
            <a:endParaRPr lang="en-US" altLang="ko-KR" dirty="0"/>
          </a:p>
          <a:p>
            <a:pPr marL="627062" lvl="2" indent="0" eaLnBrk="1" hangingPunct="1">
              <a:buNone/>
              <a:defRPr/>
            </a:pPr>
            <a:endParaRPr lang="en-US" altLang="ko-KR" dirty="0" smtClean="0"/>
          </a:p>
        </p:txBody>
      </p:sp>
      <p:sp>
        <p:nvSpPr>
          <p:cNvPr id="1157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3" y="2295666"/>
            <a:ext cx="39147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852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smtClean="0"/>
              <a:t>단순경로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simple path</a:t>
            </a:r>
            <a:r>
              <a:rPr lang="en-US" altLang="ko-KR" dirty="0" smtClean="0"/>
              <a:t>)</a:t>
            </a:r>
          </a:p>
          <a:p>
            <a:pPr lvl="2" eaLnBrk="1" hangingPunct="1"/>
            <a:r>
              <a:rPr lang="ko-KR" altLang="en-US" dirty="0" smtClean="0"/>
              <a:t>모두 다른 정점으로 구성된 경로</a:t>
            </a:r>
          </a:p>
          <a:p>
            <a:pPr lvl="3" eaLnBrk="1" hangingPunct="1"/>
            <a:r>
              <a:rPr lang="ko-KR" altLang="en-US" dirty="0" smtClean="0"/>
              <a:t>그래프 </a:t>
            </a:r>
            <a:r>
              <a:rPr lang="en-US" altLang="ko-KR" dirty="0" smtClean="0"/>
              <a:t>G1</a:t>
            </a:r>
            <a:r>
              <a:rPr lang="ko-KR" altLang="en-US" dirty="0" smtClean="0"/>
              <a:t>에서 정점 </a:t>
            </a:r>
            <a:r>
              <a:rPr lang="en-US" altLang="ko-KR" dirty="0" smtClean="0"/>
              <a:t>A</a:t>
            </a:r>
            <a:r>
              <a:rPr lang="ko-KR" altLang="en-US" dirty="0" smtClean="0"/>
              <a:t>에서 정점 </a:t>
            </a:r>
            <a:r>
              <a:rPr lang="en-US" altLang="ko-KR" dirty="0" smtClean="0"/>
              <a:t>C</a:t>
            </a:r>
            <a:r>
              <a:rPr lang="ko-KR" altLang="en-US" dirty="0" smtClean="0"/>
              <a:t>까지의 경로 </a:t>
            </a:r>
            <a:r>
              <a:rPr lang="en-US" altLang="ko-KR" dirty="0" smtClean="0"/>
              <a:t>A-B-C</a:t>
            </a:r>
            <a:r>
              <a:rPr lang="ko-KR" altLang="en-US" dirty="0" smtClean="0"/>
              <a:t>는 단순경로이고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경로 </a:t>
            </a:r>
            <a:r>
              <a:rPr lang="en-US" altLang="ko-KR" dirty="0" smtClean="0"/>
              <a:t>A-B-D-A-B-C</a:t>
            </a:r>
            <a:r>
              <a:rPr lang="ko-KR" altLang="en-US" dirty="0" smtClean="0"/>
              <a:t>는 단순경로가 아님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사이클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cycle</a:t>
            </a:r>
            <a:r>
              <a:rPr lang="en-US" altLang="ko-KR" dirty="0" smtClean="0"/>
              <a:t>)</a:t>
            </a:r>
          </a:p>
          <a:p>
            <a:pPr lvl="2" eaLnBrk="1" hangingPunct="1"/>
            <a:r>
              <a:rPr lang="ko-KR" altLang="en-US" dirty="0" smtClean="0"/>
              <a:t>단순경로 중에서 경로의 시작 정점과 마지막 정점이 같은 경로</a:t>
            </a:r>
          </a:p>
          <a:p>
            <a:pPr lvl="3" eaLnBrk="1" hangingPunct="1"/>
            <a:r>
              <a:rPr lang="ko-KR" altLang="en-US" dirty="0" smtClean="0"/>
              <a:t>그래프 </a:t>
            </a:r>
            <a:r>
              <a:rPr lang="en-US" altLang="ko-KR" dirty="0" smtClean="0"/>
              <a:t>G1</a:t>
            </a:r>
            <a:r>
              <a:rPr lang="ko-KR" altLang="en-US" dirty="0" smtClean="0"/>
              <a:t>에서 단순경로 </a:t>
            </a:r>
            <a:r>
              <a:rPr lang="en-US" altLang="ko-KR" dirty="0" smtClean="0"/>
              <a:t>A-B-C-D-A</a:t>
            </a:r>
            <a:r>
              <a:rPr lang="ko-KR" altLang="en-US" dirty="0" smtClean="0"/>
              <a:t>와 그래프 </a:t>
            </a:r>
            <a:r>
              <a:rPr lang="en-US" altLang="ko-KR" dirty="0" smtClean="0"/>
              <a:t>G4</a:t>
            </a:r>
            <a:r>
              <a:rPr lang="ko-KR" altLang="en-US" dirty="0" smtClean="0"/>
              <a:t>에서 단순경로 </a:t>
            </a:r>
            <a:r>
              <a:rPr lang="en-US" altLang="ko-KR" dirty="0" smtClean="0"/>
              <a:t>A-B-A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사이클이 </a:t>
            </a:r>
            <a:r>
              <a:rPr lang="ko-KR" altLang="en-US" dirty="0"/>
              <a:t>됨</a:t>
            </a:r>
            <a:endParaRPr lang="en-US" altLang="ko-KR" dirty="0" smtClean="0"/>
          </a:p>
          <a:p>
            <a:pPr lvl="1" eaLnBrk="1" hangingPunct="1"/>
            <a:r>
              <a:rPr lang="en-US" altLang="ko-KR" dirty="0">
                <a:solidFill>
                  <a:prstClr val="black"/>
                </a:solidFill>
              </a:rPr>
              <a:t>DAG(</a:t>
            </a:r>
            <a:r>
              <a:rPr lang="en-US" altLang="ko-KR" baseline="30000" dirty="0">
                <a:solidFill>
                  <a:prstClr val="black"/>
                </a:solidFill>
              </a:rPr>
              <a:t>directed acyclic graph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</a:p>
          <a:p>
            <a:pPr lvl="2" eaLnBrk="1" hangingPunct="1"/>
            <a:r>
              <a:rPr lang="ko-KR" altLang="en-US" dirty="0">
                <a:solidFill>
                  <a:prstClr val="black"/>
                </a:solidFill>
              </a:rPr>
              <a:t>방향 그래프이면서 사이클이 없는 그래프</a:t>
            </a:r>
          </a:p>
          <a:p>
            <a:pPr lvl="1" eaLnBrk="1" hangingPunct="1"/>
            <a:r>
              <a:rPr lang="ko-KR" altLang="en-US" dirty="0">
                <a:solidFill>
                  <a:prstClr val="black"/>
                </a:solidFill>
              </a:rPr>
              <a:t>연결 그래프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en-US" altLang="ko-KR" baseline="30000" dirty="0">
                <a:solidFill>
                  <a:prstClr val="black"/>
                </a:solidFill>
              </a:rPr>
              <a:t>connected graph</a:t>
            </a:r>
            <a:r>
              <a:rPr lang="en-US" altLang="ko-KR" dirty="0">
                <a:solidFill>
                  <a:prstClr val="black"/>
                </a:solidFill>
              </a:rPr>
              <a:t>) </a:t>
            </a:r>
          </a:p>
          <a:p>
            <a:pPr lvl="2" eaLnBrk="1" hangingPunct="1"/>
            <a:r>
              <a:rPr lang="ko-KR" altLang="en-US" dirty="0">
                <a:solidFill>
                  <a:prstClr val="black"/>
                </a:solidFill>
              </a:rPr>
              <a:t>서로 다른 모든 쌍의 정점들 사이에 경로가 있는 그래프 즉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떨어져있는 </a:t>
            </a:r>
            <a:r>
              <a:rPr lang="en-US" altLang="ko-KR" dirty="0">
                <a:solidFill>
                  <a:prstClr val="black"/>
                </a:solidFill>
              </a:rPr>
              <a:t/>
            </a:r>
            <a:br>
              <a:rPr lang="en-US" altLang="ko-KR" dirty="0">
                <a:solidFill>
                  <a:prstClr val="black"/>
                </a:solidFill>
              </a:rPr>
            </a:br>
            <a:r>
              <a:rPr lang="ko-KR" altLang="en-US" dirty="0">
                <a:solidFill>
                  <a:prstClr val="black"/>
                </a:solidFill>
              </a:rPr>
              <a:t>정점이 없는 그래프</a:t>
            </a:r>
          </a:p>
          <a:p>
            <a:pPr lvl="2" eaLnBrk="1" hangingPunct="1"/>
            <a:r>
              <a:rPr lang="ko-KR" altLang="en-US" dirty="0">
                <a:solidFill>
                  <a:prstClr val="black"/>
                </a:solidFill>
              </a:rPr>
              <a:t>그래프에서 두 정점 </a:t>
            </a:r>
            <a:r>
              <a:rPr lang="en-US" altLang="ko-KR" dirty="0">
                <a:solidFill>
                  <a:prstClr val="black"/>
                </a:solidFill>
              </a:rPr>
              <a:t>V</a:t>
            </a:r>
            <a:r>
              <a:rPr lang="en-US" altLang="ko-KR" baseline="-25000" dirty="0">
                <a:solidFill>
                  <a:prstClr val="black"/>
                </a:solidFill>
              </a:rPr>
              <a:t>i</a:t>
            </a:r>
            <a:r>
              <a:rPr lang="ko-KR" altLang="en-US" dirty="0">
                <a:solidFill>
                  <a:prstClr val="black"/>
                </a:solidFill>
              </a:rPr>
              <a:t>에서 </a:t>
            </a:r>
            <a:r>
              <a:rPr lang="en-US" altLang="ko-KR" dirty="0" err="1">
                <a:solidFill>
                  <a:prstClr val="black"/>
                </a:solidFill>
              </a:rPr>
              <a:t>V</a:t>
            </a:r>
            <a:r>
              <a:rPr lang="en-US" altLang="ko-KR" baseline="-25000" dirty="0" err="1">
                <a:solidFill>
                  <a:prstClr val="black"/>
                </a:solidFill>
              </a:rPr>
              <a:t>j</a:t>
            </a:r>
            <a:r>
              <a:rPr lang="ko-KR" altLang="en-US" dirty="0">
                <a:solidFill>
                  <a:prstClr val="black"/>
                </a:solidFill>
              </a:rPr>
              <a:t>까지의 경로가 있으면 정점 </a:t>
            </a:r>
            <a:r>
              <a:rPr lang="en-US" altLang="ko-KR" dirty="0">
                <a:solidFill>
                  <a:prstClr val="black"/>
                </a:solidFill>
              </a:rPr>
              <a:t>V</a:t>
            </a:r>
            <a:r>
              <a:rPr lang="en-US" altLang="ko-KR" baseline="-25000" dirty="0">
                <a:solidFill>
                  <a:prstClr val="black"/>
                </a:solidFill>
              </a:rPr>
              <a:t>i</a:t>
            </a:r>
            <a:r>
              <a:rPr lang="ko-KR" altLang="en-US" dirty="0">
                <a:solidFill>
                  <a:prstClr val="black"/>
                </a:solidFill>
              </a:rPr>
              <a:t>와 </a:t>
            </a:r>
            <a:r>
              <a:rPr lang="en-US" altLang="ko-KR" dirty="0" err="1">
                <a:solidFill>
                  <a:prstClr val="black"/>
                </a:solidFill>
              </a:rPr>
              <a:t>V</a:t>
            </a:r>
            <a:r>
              <a:rPr lang="en-US" altLang="ko-KR" baseline="-25000" dirty="0" err="1">
                <a:solidFill>
                  <a:prstClr val="black"/>
                </a:solidFill>
              </a:rPr>
              <a:t>j</a:t>
            </a:r>
            <a:r>
              <a:rPr lang="ko-KR" altLang="en-US" dirty="0">
                <a:solidFill>
                  <a:prstClr val="black"/>
                </a:solidFill>
              </a:rPr>
              <a:t>가 </a:t>
            </a:r>
            <a:r>
              <a:rPr lang="en-US" altLang="ko-KR" dirty="0">
                <a:solidFill>
                  <a:prstClr val="black"/>
                </a:solidFill>
              </a:rPr>
              <a:t/>
            </a:r>
            <a:br>
              <a:rPr lang="en-US" altLang="ko-KR" dirty="0">
                <a:solidFill>
                  <a:prstClr val="black"/>
                </a:solidFill>
              </a:rPr>
            </a:br>
            <a:r>
              <a:rPr lang="ko-KR" altLang="en-US" dirty="0">
                <a:solidFill>
                  <a:prstClr val="black"/>
                </a:solidFill>
              </a:rPr>
              <a:t>연결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en-US" altLang="ko-KR" baseline="30000" dirty="0">
                <a:solidFill>
                  <a:prstClr val="black"/>
                </a:solidFill>
              </a:rPr>
              <a:t>connected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r>
              <a:rPr lang="ko-KR" altLang="en-US" dirty="0">
                <a:solidFill>
                  <a:prstClr val="black"/>
                </a:solidFill>
              </a:rPr>
              <a:t>되었다고 </a:t>
            </a:r>
            <a:r>
              <a:rPr lang="ko-KR" altLang="en-US" dirty="0" smtClean="0">
                <a:solidFill>
                  <a:prstClr val="black"/>
                </a:solidFill>
              </a:rPr>
              <a:t>함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  <a:r>
              <a:rPr lang="ko-KR" altLang="en-US" dirty="0" err="1" smtClean="0">
                <a:solidFill>
                  <a:prstClr val="black"/>
                </a:solidFill>
              </a:rPr>
              <a:t>트리는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사이클이 없는 연결 </a:t>
            </a:r>
            <a:r>
              <a:rPr lang="ko-KR" altLang="en-US" dirty="0" smtClean="0">
                <a:solidFill>
                  <a:prstClr val="black"/>
                </a:solidFill>
              </a:rPr>
              <a:t>그래프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 eaLnBrk="1" hangingPunct="1"/>
            <a:r>
              <a:rPr lang="ko-KR" altLang="en-US" dirty="0">
                <a:solidFill>
                  <a:prstClr val="black"/>
                </a:solidFill>
              </a:rPr>
              <a:t>단절 </a:t>
            </a:r>
            <a:r>
              <a:rPr lang="ko-KR" altLang="en-US" dirty="0" smtClean="0">
                <a:solidFill>
                  <a:prstClr val="black"/>
                </a:solidFill>
              </a:rPr>
              <a:t>그래프</a:t>
            </a:r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en-US" altLang="ko-KR" baseline="30000" dirty="0" smtClean="0">
                <a:solidFill>
                  <a:prstClr val="black"/>
                </a:solidFill>
              </a:rPr>
              <a:t>Disconnected Graph</a:t>
            </a:r>
            <a:r>
              <a:rPr lang="ko-KR" altLang="en-US" baseline="30000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) – </a:t>
            </a:r>
            <a:r>
              <a:rPr lang="ko-KR" altLang="en-US" dirty="0" smtClean="0">
                <a:solidFill>
                  <a:prstClr val="black"/>
                </a:solidFill>
              </a:rPr>
              <a:t>연결되지 </a:t>
            </a:r>
            <a:r>
              <a:rPr lang="ko-KR" altLang="en-US" dirty="0">
                <a:solidFill>
                  <a:prstClr val="black"/>
                </a:solidFill>
              </a:rPr>
              <a:t>않은 정점이 있는 그래프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그래프의 구조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2493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3" y="1478664"/>
            <a:ext cx="8686800" cy="349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2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최단 </a:t>
            </a:r>
            <a:r>
              <a:rPr lang="ko-KR" altLang="en-US" dirty="0" smtClean="0"/>
              <a:t>경로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Shortest Path</a:t>
            </a:r>
            <a:r>
              <a:rPr lang="en-US" altLang="ko-KR" dirty="0" smtClean="0"/>
              <a:t>)</a:t>
            </a:r>
          </a:p>
          <a:p>
            <a:pPr lvl="1" eaLnBrk="1" hangingPunct="1"/>
            <a:r>
              <a:rPr lang="ko-KR" altLang="en-US" dirty="0"/>
              <a:t>신장 </a:t>
            </a:r>
            <a:r>
              <a:rPr lang="ko-KR" altLang="en-US" dirty="0" err="1"/>
              <a:t>트리가</a:t>
            </a:r>
            <a:r>
              <a:rPr lang="ko-KR" altLang="en-US" dirty="0"/>
              <a:t> 아닌 가중치 그래프</a:t>
            </a:r>
            <a:r>
              <a:rPr lang="en-US" altLang="ko-KR" dirty="0"/>
              <a:t>, </a:t>
            </a:r>
            <a:r>
              <a:rPr lang="ko-KR" altLang="en-US" dirty="0"/>
              <a:t>즉 네트워크</a:t>
            </a:r>
            <a:r>
              <a:rPr lang="en-US" altLang="ko-KR" baseline="30000" dirty="0"/>
              <a:t>Network</a:t>
            </a:r>
            <a:r>
              <a:rPr lang="ko-KR" altLang="en-US" dirty="0"/>
              <a:t>에서 정점 </a:t>
            </a:r>
            <a:r>
              <a:rPr lang="en-US" altLang="ko-KR" dirty="0"/>
              <a:t>u</a:t>
            </a:r>
            <a:r>
              <a:rPr lang="ko-KR" altLang="en-US" dirty="0"/>
              <a:t>와 정점 </a:t>
            </a:r>
            <a:r>
              <a:rPr lang="en-US" altLang="ko-KR" dirty="0"/>
              <a:t>v</a:t>
            </a:r>
            <a:r>
              <a:rPr lang="ko-KR" altLang="en-US" dirty="0"/>
              <a:t>를 </a:t>
            </a:r>
            <a:r>
              <a:rPr lang="ko-KR" altLang="en-US" dirty="0" smtClean="0"/>
              <a:t>연결하는 </a:t>
            </a:r>
            <a:r>
              <a:rPr lang="ko-KR" altLang="en-US" dirty="0"/>
              <a:t>경로 중에서 가중치의 합이 최소인 </a:t>
            </a:r>
            <a:r>
              <a:rPr lang="ko-KR" altLang="en-US" dirty="0" smtClean="0"/>
              <a:t>경로</a:t>
            </a:r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2"/>
            <a:ext cx="7862837" cy="426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3794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가중치 인접 행렬</a:t>
            </a:r>
            <a:r>
              <a:rPr lang="en-US" altLang="ko-KR" baseline="30000" dirty="0"/>
              <a:t>Weight Adjacent </a:t>
            </a:r>
            <a:r>
              <a:rPr lang="en-US" altLang="ko-KR" baseline="30000" dirty="0" smtClean="0"/>
              <a:t>Matrix</a:t>
            </a:r>
          </a:p>
          <a:p>
            <a:pPr lvl="2" eaLnBrk="1" hangingPunct="1"/>
            <a:r>
              <a:rPr lang="ko-KR" altLang="en-US" dirty="0"/>
              <a:t>최단 경로를 구하려는 가중치 그래프의 </a:t>
            </a:r>
            <a:r>
              <a:rPr lang="ko-KR" altLang="en-US" dirty="0" smtClean="0"/>
              <a:t>가중치를 저장</a:t>
            </a:r>
            <a:endParaRPr lang="en-US" altLang="ko-KR" dirty="0" smtClean="0"/>
          </a:p>
          <a:p>
            <a:pPr lvl="2" eaLnBrk="1" hangingPunct="1"/>
            <a:r>
              <a:rPr lang="ko-KR" altLang="en-US" dirty="0"/>
              <a:t>그래프에서 사용한 인접 행렬과 같은 형태의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smtClean="0"/>
              <a:t>배열</a:t>
            </a:r>
            <a:r>
              <a:rPr lang="en-US" altLang="ko-KR" dirty="0" smtClean="0"/>
              <a:t>, </a:t>
            </a:r>
            <a:r>
              <a:rPr lang="ko-KR" altLang="en-US" dirty="0"/>
              <a:t>두 정점 </a:t>
            </a:r>
            <a:r>
              <a:rPr lang="ko-KR" altLang="en-US" dirty="0" smtClean="0"/>
              <a:t>사이에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간선이 </a:t>
            </a:r>
            <a:r>
              <a:rPr lang="ko-KR" altLang="en-US" dirty="0" smtClean="0"/>
              <a:t>없으면 </a:t>
            </a:r>
            <a:r>
              <a:rPr lang="en-US" altLang="ko-KR" dirty="0"/>
              <a:t>0</a:t>
            </a:r>
            <a:r>
              <a:rPr lang="ko-KR" altLang="en-US" dirty="0"/>
              <a:t>이 아니라 ∞</a:t>
            </a:r>
            <a:r>
              <a:rPr lang="en-US" altLang="ko-KR" dirty="0"/>
              <a:t>(</a:t>
            </a:r>
            <a:r>
              <a:rPr lang="ko-KR" altLang="en-US" dirty="0"/>
              <a:t>무한대</a:t>
            </a:r>
            <a:r>
              <a:rPr lang="en-US" altLang="ko-KR" dirty="0"/>
              <a:t>)</a:t>
            </a:r>
            <a:r>
              <a:rPr lang="ko-KR" altLang="en-US" dirty="0"/>
              <a:t>값이 저장되어 있다고 </a:t>
            </a:r>
            <a:r>
              <a:rPr lang="ko-KR" altLang="en-US" dirty="0" smtClean="0"/>
              <a:t>가정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2" eaLnBrk="1" hangingPunct="1"/>
            <a:r>
              <a:rPr lang="ko-KR" altLang="en-US" dirty="0" smtClean="0"/>
              <a:t>각 </a:t>
            </a:r>
            <a:r>
              <a:rPr lang="ko-KR" altLang="en-US" dirty="0"/>
              <a:t>정점은 자기 자신과 이어진 </a:t>
            </a:r>
            <a:r>
              <a:rPr lang="ko-KR" altLang="en-US" dirty="0" smtClean="0"/>
              <a:t>간선을 </a:t>
            </a:r>
            <a:r>
              <a:rPr lang="ko-KR" altLang="en-US" dirty="0"/>
              <a:t>허용하지 않으므로 가중치 인접 </a:t>
            </a:r>
            <a:r>
              <a:rPr lang="ko-KR" altLang="en-US" dirty="0" smtClean="0"/>
              <a:t>행렬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ko-KR" altLang="en-US" dirty="0" smtClean="0"/>
              <a:t>  에서 대각선 값은 </a:t>
            </a:r>
            <a:r>
              <a:rPr lang="en-US" altLang="ko-KR" dirty="0" smtClean="0"/>
              <a:t>0</a:t>
            </a:r>
          </a:p>
          <a:p>
            <a:pPr lvl="2" eaLnBrk="1" hangingPunct="1"/>
            <a:endParaRPr lang="en-US" altLang="ko-KR" dirty="0"/>
          </a:p>
          <a:p>
            <a:pPr lvl="2" eaLnBrk="1" hangingPunct="1"/>
            <a:endParaRPr lang="ko-KR" altLang="en-US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429000"/>
            <a:ext cx="77152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81944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err="1" smtClean="0"/>
              <a:t>다익스트라</a:t>
            </a:r>
            <a:r>
              <a:rPr lang="en-US" altLang="ko-KR" baseline="30000" dirty="0"/>
              <a:t>Dijkstra</a:t>
            </a:r>
            <a:r>
              <a:rPr lang="ko-KR" altLang="en-US" dirty="0" smtClean="0"/>
              <a:t> </a:t>
            </a:r>
            <a:r>
              <a:rPr lang="ko-KR" altLang="en-US" dirty="0"/>
              <a:t>최단 경로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2" eaLnBrk="1" hangingPunct="1"/>
            <a:r>
              <a:rPr lang="ko-KR" altLang="en-US" dirty="0"/>
              <a:t>하나의 시작 정점에서 다른 정점까지의 최단 경로를 </a:t>
            </a:r>
            <a:r>
              <a:rPr lang="ko-KR" altLang="en-US" dirty="0" smtClean="0"/>
              <a:t>구함</a:t>
            </a:r>
            <a:endParaRPr lang="en-US" altLang="ko-KR" dirty="0"/>
          </a:p>
          <a:p>
            <a:pPr lvl="2" eaLnBrk="1" hangingPunct="1"/>
            <a:r>
              <a:rPr lang="ko-KR" altLang="en-US" dirty="0" err="1"/>
              <a:t>단일점에서의</a:t>
            </a:r>
            <a:r>
              <a:rPr lang="ko-KR" altLang="en-US" dirty="0"/>
              <a:t> 최단 경로</a:t>
            </a:r>
            <a:r>
              <a:rPr lang="en-US" altLang="ko-KR" baseline="30000" dirty="0"/>
              <a:t>One to All Shortest Path </a:t>
            </a:r>
            <a:r>
              <a:rPr lang="ko-KR" altLang="en-US" dirty="0"/>
              <a:t>알고리즘 중 가장 많이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 </a:t>
            </a:r>
          </a:p>
          <a:p>
            <a:pPr lvl="2" eaLnBrk="1" hangingPunct="1"/>
            <a:r>
              <a:rPr lang="ko-KR" altLang="en-US" dirty="0" err="1" smtClean="0"/>
              <a:t>무방향</a:t>
            </a:r>
            <a:r>
              <a:rPr lang="ko-KR" altLang="en-US" dirty="0" smtClean="0"/>
              <a:t> </a:t>
            </a:r>
            <a:r>
              <a:rPr lang="ko-KR" altLang="en-US" dirty="0"/>
              <a:t>그래프나 방향 </a:t>
            </a:r>
            <a:r>
              <a:rPr lang="ko-KR" altLang="en-US" dirty="0" smtClean="0"/>
              <a:t>그래프에 </a:t>
            </a:r>
            <a:r>
              <a:rPr lang="ko-KR" altLang="en-US" dirty="0"/>
              <a:t>모두 </a:t>
            </a:r>
            <a:r>
              <a:rPr lang="ko-KR" altLang="en-US" dirty="0" smtClean="0"/>
              <a:t>적용 가능</a:t>
            </a:r>
            <a:endParaRPr lang="en-US" altLang="ko-KR" dirty="0" smtClean="0"/>
          </a:p>
          <a:p>
            <a:pPr lvl="2" eaLnBrk="1" hangingPunct="1"/>
            <a:endParaRPr lang="en-US" altLang="ko-KR" dirty="0"/>
          </a:p>
          <a:p>
            <a:pPr lvl="2" eaLnBrk="1" hangingPunct="1"/>
            <a:r>
              <a:rPr lang="ko-KR" altLang="en-US" dirty="0" smtClean="0"/>
              <a:t>순서</a:t>
            </a:r>
            <a:endParaRPr lang="en-US" altLang="ko-KR" dirty="0" smtClean="0"/>
          </a:p>
          <a:p>
            <a:pPr lvl="2" eaLnBrk="1" hangingPunct="1"/>
            <a:endParaRPr lang="ko-KR" altLang="en-US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3252165"/>
            <a:ext cx="794435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2853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/>
            <a:r>
              <a:rPr lang="ko-KR" altLang="en-US" dirty="0"/>
              <a:t>시작 정점 </a:t>
            </a:r>
            <a:r>
              <a:rPr lang="en-US" altLang="ko-KR" dirty="0"/>
              <a:t>v</a:t>
            </a:r>
            <a:r>
              <a:rPr lang="ko-KR" altLang="en-US" dirty="0"/>
              <a:t>에서 </a:t>
            </a:r>
            <a:r>
              <a:rPr lang="ko-KR" altLang="en-US" dirty="0" smtClean="0"/>
              <a:t>정점</a:t>
            </a:r>
            <a:r>
              <a:rPr lang="en-US" altLang="ko-KR" dirty="0" smtClean="0"/>
              <a:t>u</a:t>
            </a:r>
            <a:r>
              <a:rPr lang="ko-KR" altLang="en-US" dirty="0"/>
              <a:t>까지의 최단 경로 </a:t>
            </a:r>
            <a:r>
              <a:rPr lang="en-US" altLang="ko-KR" dirty="0"/>
              <a:t>distance[u]</a:t>
            </a:r>
            <a:r>
              <a:rPr lang="ko-KR" altLang="en-US" dirty="0"/>
              <a:t>를 구해 정점 </a:t>
            </a:r>
            <a:r>
              <a:rPr lang="en-US" altLang="ko-KR" dirty="0"/>
              <a:t>u</a:t>
            </a:r>
            <a:r>
              <a:rPr lang="ko-KR" altLang="en-US" dirty="0"/>
              <a:t>가 </a:t>
            </a:r>
            <a:r>
              <a:rPr lang="ko-KR" altLang="en-US" dirty="0" smtClean="0"/>
              <a:t>집합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 </a:t>
            </a:r>
            <a:r>
              <a:rPr lang="en-US" altLang="ko-KR" dirty="0"/>
              <a:t>S</a:t>
            </a:r>
            <a:r>
              <a:rPr lang="ko-KR" altLang="en-US" dirty="0"/>
              <a:t>에 추가되면 새로 추가된 정점 </a:t>
            </a:r>
            <a:r>
              <a:rPr lang="en-US" altLang="ko-KR" dirty="0"/>
              <a:t>u</a:t>
            </a:r>
            <a:r>
              <a:rPr lang="ko-KR" altLang="en-US" dirty="0"/>
              <a:t>에 의해 </a:t>
            </a:r>
            <a:r>
              <a:rPr lang="ko-KR" altLang="en-US" dirty="0" smtClean="0"/>
              <a:t>단축되는 </a:t>
            </a:r>
            <a:r>
              <a:rPr lang="ko-KR" altLang="en-US" dirty="0"/>
              <a:t>경로가 있는지를 </a:t>
            </a:r>
            <a:r>
              <a:rPr lang="ko-KR" altLang="en-US" dirty="0" smtClean="0"/>
              <a:t>확인함</a:t>
            </a:r>
            <a:r>
              <a:rPr lang="en-US" altLang="ko-KR" dirty="0" smtClean="0"/>
              <a:t>.</a:t>
            </a:r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현재 알고 있는 </a:t>
            </a:r>
            <a:r>
              <a:rPr lang="en-US" altLang="ko-KR" dirty="0"/>
              <a:t>distance[w]</a:t>
            </a:r>
            <a:r>
              <a:rPr lang="ko-KR" altLang="en-US" dirty="0"/>
              <a:t>를 새로 추가된 정점 </a:t>
            </a:r>
            <a:r>
              <a:rPr lang="en-US" altLang="ko-KR" dirty="0"/>
              <a:t>u</a:t>
            </a:r>
            <a:r>
              <a:rPr lang="ko-KR" altLang="en-US" dirty="0"/>
              <a:t>를 거쳐서 가는</a:t>
            </a:r>
          </a:p>
          <a:p>
            <a:pPr marL="627062" lvl="2" indent="0" eaLnBrk="1" hangingPunct="1">
              <a:buNone/>
            </a:pPr>
            <a:r>
              <a:rPr lang="en-US" altLang="ko-KR" dirty="0" smtClean="0"/>
              <a:t>  distance[u</a:t>
            </a:r>
            <a:r>
              <a:rPr lang="en-US" altLang="ko-KR" dirty="0"/>
              <a:t>]+weight[u][w]</a:t>
            </a:r>
            <a:r>
              <a:rPr lang="ko-KR" altLang="en-US" dirty="0"/>
              <a:t>를 계산한 경로와 비교해 경로가 </a:t>
            </a:r>
            <a:r>
              <a:rPr lang="ko-KR" altLang="en-US" dirty="0" smtClean="0"/>
              <a:t>단축되면 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distance[w</a:t>
            </a:r>
            <a:r>
              <a:rPr lang="en-US" altLang="ko-KR" dirty="0"/>
              <a:t>]</a:t>
            </a:r>
            <a:r>
              <a:rPr lang="ko-KR" altLang="en-US" dirty="0"/>
              <a:t>를 단축된 </a:t>
            </a:r>
            <a:r>
              <a:rPr lang="ko-KR" altLang="en-US" dirty="0" err="1" smtClean="0"/>
              <a:t>경로값으로</a:t>
            </a:r>
            <a:r>
              <a:rPr lang="ko-KR" altLang="en-US" dirty="0" smtClean="0"/>
              <a:t> </a:t>
            </a:r>
            <a:r>
              <a:rPr lang="ko-KR" altLang="en-US" dirty="0"/>
              <a:t>수정함으로써 최단 경로를 </a:t>
            </a:r>
            <a:r>
              <a:rPr lang="ko-KR" altLang="en-US" dirty="0" smtClean="0"/>
              <a:t>찾음</a:t>
            </a:r>
            <a:endParaRPr lang="en-US" altLang="ko-KR" dirty="0" smtClean="0"/>
          </a:p>
          <a:p>
            <a:pPr lvl="2" eaLnBrk="1" hangingPunct="1"/>
            <a:endParaRPr lang="en-US" altLang="ko-KR" dirty="0"/>
          </a:p>
          <a:p>
            <a:pPr lvl="2" eaLnBrk="1" hangingPunct="1"/>
            <a:endParaRPr lang="ko-KR" altLang="en-US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71" y="2996629"/>
            <a:ext cx="7344816" cy="3621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3625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1290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97880"/>
            <a:ext cx="8686800" cy="405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6816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8-26]</a:t>
            </a:r>
            <a:r>
              <a:rPr lang="ko-KR" altLang="en-US" dirty="0"/>
              <a:t>의 그래프 </a:t>
            </a:r>
            <a:r>
              <a:rPr lang="en-US" altLang="ko-KR" dirty="0"/>
              <a:t>G11</a:t>
            </a:r>
            <a:r>
              <a:rPr lang="ko-KR" altLang="en-US" dirty="0"/>
              <a:t>에 </a:t>
            </a:r>
            <a:r>
              <a:rPr lang="en-US" altLang="ko-KR" dirty="0"/>
              <a:t>[</a:t>
            </a:r>
            <a:r>
              <a:rPr lang="ko-KR" altLang="en-US" dirty="0"/>
              <a:t>알고리즘 </a:t>
            </a:r>
            <a:r>
              <a:rPr lang="en-US" altLang="ko-KR" dirty="0"/>
              <a:t>8-3]</a:t>
            </a:r>
            <a:r>
              <a:rPr lang="ko-KR" altLang="en-US" dirty="0"/>
              <a:t>을 적용해 최단 경로를 구하는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lvl="2" eaLnBrk="1" hangingPunct="1"/>
            <a:r>
              <a:rPr lang="ko-KR" altLang="en-US" dirty="0" smtClean="0"/>
              <a:t>시작 정점은 </a:t>
            </a:r>
            <a:r>
              <a:rPr lang="en-US" altLang="ko-KR" dirty="0" smtClean="0"/>
              <a:t>A, </a:t>
            </a:r>
            <a:r>
              <a:rPr lang="ko-KR" altLang="en-US" dirty="0"/>
              <a:t>각 정점 옆에 붙은 숫자는 시작 정점 </a:t>
            </a:r>
            <a:r>
              <a:rPr lang="en-US" altLang="ko-KR" dirty="0"/>
              <a:t>A</a:t>
            </a:r>
            <a:r>
              <a:rPr lang="ko-KR" altLang="en-US" dirty="0"/>
              <a:t>에서 각 정점까지 도달하는 거리를 </a:t>
            </a:r>
            <a:r>
              <a:rPr lang="ko-KR" altLang="en-US" dirty="0" smtClean="0"/>
              <a:t>의미</a:t>
            </a:r>
            <a:r>
              <a:rPr lang="en-US" altLang="ko-KR" dirty="0" smtClean="0"/>
              <a:t>. </a:t>
            </a:r>
            <a:r>
              <a:rPr lang="ko-KR" altLang="en-US" dirty="0"/>
              <a:t>집합 </a:t>
            </a:r>
            <a:r>
              <a:rPr lang="en-US" altLang="ko-KR" dirty="0" smtClean="0"/>
              <a:t>S</a:t>
            </a:r>
            <a:r>
              <a:rPr lang="ko-KR" altLang="en-US" dirty="0" smtClean="0"/>
              <a:t>에 </a:t>
            </a:r>
            <a:r>
              <a:rPr lang="ko-KR" altLang="en-US" dirty="0"/>
              <a:t>포함되는 추가 경로 거리는 노란색</a:t>
            </a:r>
            <a:r>
              <a:rPr lang="en-US" altLang="ko-KR" dirty="0"/>
              <a:t>, </a:t>
            </a:r>
            <a:r>
              <a:rPr lang="ko-KR" altLang="en-US" dirty="0"/>
              <a:t>집합 </a:t>
            </a:r>
            <a:r>
              <a:rPr lang="en-US" altLang="ko-KR" dirty="0"/>
              <a:t>S</a:t>
            </a:r>
            <a:r>
              <a:rPr lang="ko-KR" altLang="en-US" dirty="0"/>
              <a:t>의 정점은 빨간색</a:t>
            </a:r>
            <a:r>
              <a:rPr lang="en-US" altLang="ko-KR" dirty="0"/>
              <a:t>, </a:t>
            </a:r>
            <a:r>
              <a:rPr lang="ko-KR" altLang="en-US" dirty="0"/>
              <a:t>현재 단계에서 새로 추가된 정점과 </a:t>
            </a:r>
            <a:r>
              <a:rPr lang="ko-KR" altLang="en-US" dirty="0" smtClean="0"/>
              <a:t>그로 </a:t>
            </a:r>
            <a:r>
              <a:rPr lang="ko-KR" altLang="en-US" dirty="0"/>
              <a:t>인해 수정된 </a:t>
            </a:r>
            <a:r>
              <a:rPr lang="en-US" altLang="ko-KR" dirty="0" smtClean="0"/>
              <a:t>distance</a:t>
            </a:r>
            <a:r>
              <a:rPr lang="ko-KR" altLang="en-US" dirty="0"/>
              <a:t>값은 파란색으로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2" eaLnBrk="1" hangingPunct="1"/>
            <a:endParaRPr lang="en-US" altLang="ko-KR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35432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 smtClean="0"/>
              <a:t>0. </a:t>
            </a:r>
            <a:r>
              <a:rPr lang="ko-KR" altLang="en-US" dirty="0" smtClean="0"/>
              <a:t>초기 상태 </a:t>
            </a:r>
            <a:r>
              <a:rPr lang="en-US" altLang="ko-KR" dirty="0" smtClean="0"/>
              <a:t>: </a:t>
            </a:r>
            <a:r>
              <a:rPr lang="ko-KR" altLang="en-US" dirty="0"/>
              <a:t>시작 정점 </a:t>
            </a:r>
            <a:r>
              <a:rPr lang="en-US" altLang="ko-KR" dirty="0"/>
              <a:t>A</a:t>
            </a:r>
            <a:r>
              <a:rPr lang="ko-KR" altLang="en-US" dirty="0"/>
              <a:t>를 집합 </a:t>
            </a:r>
            <a:r>
              <a:rPr lang="en-US" altLang="ko-KR" dirty="0"/>
              <a:t>S</a:t>
            </a:r>
            <a:r>
              <a:rPr lang="ko-KR" altLang="en-US" dirty="0"/>
              <a:t>의 </a:t>
            </a:r>
            <a:r>
              <a:rPr lang="ko-KR" altLang="en-US" dirty="0" err="1"/>
              <a:t>초깃값으로</a:t>
            </a:r>
            <a:r>
              <a:rPr lang="ko-KR" altLang="en-US" dirty="0"/>
              <a:t>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, </a:t>
            </a:r>
            <a:r>
              <a:rPr lang="ko-KR" altLang="en-US" dirty="0"/>
              <a:t>시작 정점 </a:t>
            </a:r>
            <a:r>
              <a:rPr lang="en-US" altLang="ko-KR" dirty="0"/>
              <a:t>A</a:t>
            </a:r>
            <a:r>
              <a:rPr lang="ko-KR" altLang="en-US" dirty="0" smtClean="0"/>
              <a:t>에서의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인접 정점에 대한 </a:t>
            </a:r>
            <a:r>
              <a:rPr lang="ko-KR" altLang="en-US" dirty="0" err="1" smtClean="0"/>
              <a:t>가중치값을</a:t>
            </a:r>
            <a:r>
              <a:rPr lang="ko-KR" altLang="en-US" dirty="0" smtClean="0"/>
              <a:t> </a:t>
            </a:r>
            <a:r>
              <a:rPr lang="ko-KR" altLang="en-US" dirty="0"/>
              <a:t>인접 행렬 </a:t>
            </a:r>
            <a:r>
              <a:rPr lang="en-US" altLang="ko-KR" dirty="0"/>
              <a:t>weight</a:t>
            </a:r>
            <a:r>
              <a:rPr lang="ko-KR" altLang="en-US" dirty="0"/>
              <a:t>에서 구해 배열 </a:t>
            </a:r>
            <a:r>
              <a:rPr lang="en-US" altLang="ko-KR" dirty="0"/>
              <a:t>distance</a:t>
            </a:r>
            <a:r>
              <a:rPr lang="ko-KR" altLang="en-US" dirty="0" smtClean="0"/>
              <a:t>의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 err="1"/>
              <a:t>초깃값으로</a:t>
            </a:r>
            <a:r>
              <a:rPr lang="ko-KR" altLang="en-US" dirty="0"/>
              <a:t> </a:t>
            </a:r>
            <a:r>
              <a:rPr lang="ko-KR" altLang="en-US" dirty="0" smtClean="0"/>
              <a:t>설정</a:t>
            </a:r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03" y="2152290"/>
            <a:ext cx="7416824" cy="4429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3457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/>
              <a:t>① 시작 정점 </a:t>
            </a:r>
            <a:r>
              <a:rPr lang="en-US" altLang="ko-KR" dirty="0"/>
              <a:t>A</a:t>
            </a:r>
            <a:r>
              <a:rPr lang="ko-KR" altLang="en-US" dirty="0"/>
              <a:t>의 진출 간선과 연결된 인접 정점 </a:t>
            </a:r>
            <a:r>
              <a:rPr lang="en-US" altLang="ko-KR" dirty="0"/>
              <a:t>B</a:t>
            </a:r>
            <a:r>
              <a:rPr lang="ko-KR" altLang="en-US" dirty="0"/>
              <a:t>와 </a:t>
            </a:r>
            <a:r>
              <a:rPr lang="en-US" altLang="ko-KR" dirty="0"/>
              <a:t>C </a:t>
            </a:r>
            <a:r>
              <a:rPr lang="ko-KR" altLang="en-US" dirty="0"/>
              <a:t>중에서 최단 경로인 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C</a:t>
            </a:r>
            <a:r>
              <a:rPr lang="ko-KR" altLang="en-US" dirty="0"/>
              <a:t>를 집합 </a:t>
            </a:r>
            <a:r>
              <a:rPr lang="en-US" altLang="ko-KR" dirty="0"/>
              <a:t>S</a:t>
            </a:r>
            <a:r>
              <a:rPr lang="ko-KR" altLang="en-US" dirty="0"/>
              <a:t>에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새로 </a:t>
            </a:r>
            <a:r>
              <a:rPr lang="ko-KR" altLang="en-US" dirty="0"/>
              <a:t>추가된 정점 </a:t>
            </a:r>
            <a:r>
              <a:rPr lang="en-US" altLang="ko-KR" dirty="0"/>
              <a:t>C</a:t>
            </a:r>
            <a:r>
              <a:rPr lang="ko-KR" altLang="en-US" dirty="0"/>
              <a:t>에 의해 단축되는 경로가 있는지 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확인하여 </a:t>
            </a:r>
            <a:r>
              <a:rPr lang="ko-KR" altLang="en-US" dirty="0"/>
              <a:t>배열 </a:t>
            </a:r>
            <a:r>
              <a:rPr lang="en-US" altLang="ko-KR" dirty="0"/>
              <a:t>distance</a:t>
            </a:r>
            <a:r>
              <a:rPr lang="ko-KR" altLang="en-US" dirty="0"/>
              <a:t>값을 </a:t>
            </a:r>
            <a:r>
              <a:rPr lang="ko-KR" altLang="en-US" dirty="0" smtClean="0"/>
              <a:t>수정</a:t>
            </a:r>
            <a:endParaRPr lang="en-US" altLang="ko-KR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51" y="2204864"/>
            <a:ext cx="7856934" cy="4047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5006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/>
              <a:t>② 집합 </a:t>
            </a:r>
            <a:r>
              <a:rPr lang="en-US" altLang="ko-KR" dirty="0"/>
              <a:t>S</a:t>
            </a:r>
            <a:r>
              <a:rPr lang="ko-KR" altLang="en-US" dirty="0"/>
              <a:t>에 포함되지 않은 정점 중에서 최단 경로인 </a:t>
            </a:r>
            <a:r>
              <a:rPr lang="en-US" altLang="ko-KR" dirty="0"/>
              <a:t>E</a:t>
            </a:r>
            <a:r>
              <a:rPr lang="ko-KR" altLang="en-US" dirty="0"/>
              <a:t>를 집합 </a:t>
            </a:r>
            <a:r>
              <a:rPr lang="en-US" altLang="ko-KR" dirty="0"/>
              <a:t>S</a:t>
            </a:r>
            <a:r>
              <a:rPr lang="ko-KR" altLang="en-US" dirty="0"/>
              <a:t>에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. </a:t>
            </a:r>
          </a:p>
          <a:p>
            <a:pPr marL="627062" lvl="2" indent="0" eaLnBrk="1" hangingPunct="1">
              <a:buNone/>
            </a:pPr>
            <a:r>
              <a:rPr lang="ko-KR" altLang="en-US" dirty="0" smtClean="0"/>
              <a:t>    새로 </a:t>
            </a:r>
            <a:r>
              <a:rPr lang="ko-KR" altLang="en-US" dirty="0"/>
              <a:t>추가된 정점 </a:t>
            </a:r>
            <a:r>
              <a:rPr lang="en-US" altLang="ko-KR" dirty="0" smtClean="0"/>
              <a:t>E</a:t>
            </a:r>
            <a:r>
              <a:rPr lang="ko-KR" altLang="en-US" dirty="0" smtClean="0"/>
              <a:t>에 </a:t>
            </a:r>
            <a:r>
              <a:rPr lang="ko-KR" altLang="en-US" dirty="0"/>
              <a:t>의해 단축되는 경로가 있는지 확인하여 </a:t>
            </a:r>
            <a:r>
              <a:rPr lang="ko-KR" altLang="en-US" dirty="0" smtClean="0"/>
              <a:t>배열 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distance</a:t>
            </a:r>
            <a:r>
              <a:rPr lang="ko-KR" altLang="en-US" dirty="0"/>
              <a:t>값을 </a:t>
            </a:r>
            <a:r>
              <a:rPr lang="ko-KR" altLang="en-US" dirty="0" smtClean="0"/>
              <a:t>수정</a:t>
            </a:r>
            <a:endParaRPr lang="en-US" altLang="ko-KR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600" y="2348880"/>
            <a:ext cx="7632848" cy="308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618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7187" lvl="1" indent="0" eaLnBrk="1" hangingPunct="1">
              <a:buNone/>
            </a:pPr>
            <a:endParaRPr lang="en-US" altLang="ko-KR" dirty="0" smtClean="0"/>
          </a:p>
          <a:p>
            <a:endParaRPr lang="ko-KR" altLang="en-US" dirty="0" smtClean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그래프의 구조</a:t>
            </a:r>
            <a:endParaRPr lang="ko-KR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1714500"/>
            <a:ext cx="76009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/>
              <a:t>③ 집합 </a:t>
            </a:r>
            <a:r>
              <a:rPr lang="en-US" altLang="ko-KR" dirty="0"/>
              <a:t>S</a:t>
            </a:r>
            <a:r>
              <a:rPr lang="ko-KR" altLang="en-US" dirty="0"/>
              <a:t>에 포함되지 않은 정점 중에서 최단 경로인 </a:t>
            </a:r>
            <a:r>
              <a:rPr lang="en-US" altLang="ko-KR" dirty="0"/>
              <a:t>B</a:t>
            </a:r>
            <a:r>
              <a:rPr lang="ko-KR" altLang="en-US" dirty="0"/>
              <a:t>를 집합 </a:t>
            </a:r>
            <a:r>
              <a:rPr lang="en-US" altLang="ko-KR" dirty="0"/>
              <a:t>S</a:t>
            </a:r>
            <a:r>
              <a:rPr lang="ko-KR" altLang="en-US" dirty="0"/>
              <a:t>에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. </a:t>
            </a:r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새로 </a:t>
            </a:r>
            <a:r>
              <a:rPr lang="ko-KR" altLang="en-US" dirty="0"/>
              <a:t>추가된 정점 </a:t>
            </a:r>
            <a:r>
              <a:rPr lang="en-US" altLang="ko-KR" dirty="0"/>
              <a:t>B</a:t>
            </a:r>
            <a:r>
              <a:rPr lang="ko-KR" altLang="en-US" dirty="0"/>
              <a:t>에 </a:t>
            </a:r>
            <a:r>
              <a:rPr lang="ko-KR" altLang="en-US" dirty="0" smtClean="0"/>
              <a:t>의해 단축되는 </a:t>
            </a:r>
            <a:r>
              <a:rPr lang="ko-KR" altLang="en-US" dirty="0"/>
              <a:t>경로가 있는지 확인하여 배열 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distance</a:t>
            </a:r>
            <a:r>
              <a:rPr lang="ko-KR" altLang="en-US" dirty="0"/>
              <a:t>값을 </a:t>
            </a:r>
            <a:r>
              <a:rPr lang="ko-KR" altLang="en-US" dirty="0" smtClean="0"/>
              <a:t>수정</a:t>
            </a:r>
            <a:endParaRPr lang="en-US" altLang="ko-KR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36" y="2244053"/>
            <a:ext cx="7920880" cy="325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10361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/>
              <a:t>④ 집합 </a:t>
            </a:r>
            <a:r>
              <a:rPr lang="en-US" altLang="ko-KR" dirty="0"/>
              <a:t>S</a:t>
            </a:r>
            <a:r>
              <a:rPr lang="ko-KR" altLang="en-US" dirty="0"/>
              <a:t>에 포함되지 않은 정점 중에서 최단 경로인 </a:t>
            </a:r>
            <a:r>
              <a:rPr lang="en-US" altLang="ko-KR" dirty="0"/>
              <a:t>D</a:t>
            </a:r>
            <a:r>
              <a:rPr lang="ko-KR" altLang="en-US" dirty="0"/>
              <a:t>를 집합 </a:t>
            </a:r>
            <a:r>
              <a:rPr lang="en-US" altLang="ko-KR" dirty="0"/>
              <a:t>S</a:t>
            </a:r>
            <a:r>
              <a:rPr lang="ko-KR" altLang="en-US" dirty="0"/>
              <a:t>에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. </a:t>
            </a:r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이로써 </a:t>
            </a:r>
            <a:r>
              <a:rPr lang="ko-KR" altLang="en-US" dirty="0"/>
              <a:t>모든 정점이 집합 </a:t>
            </a:r>
            <a:r>
              <a:rPr lang="en-US" altLang="ko-KR" dirty="0" smtClean="0"/>
              <a:t>S</a:t>
            </a:r>
            <a:r>
              <a:rPr lang="ko-KR" altLang="en-US" dirty="0" smtClean="0"/>
              <a:t>에 </a:t>
            </a:r>
            <a:r>
              <a:rPr lang="ko-KR" altLang="en-US" dirty="0"/>
              <a:t>추가되었으므로 최단 경로가 </a:t>
            </a:r>
            <a:r>
              <a:rPr lang="ko-KR" altLang="en-US" dirty="0" smtClean="0"/>
              <a:t>완성됨</a:t>
            </a:r>
            <a:endParaRPr lang="en-US" altLang="ko-KR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25" y="1914525"/>
            <a:ext cx="8375935" cy="2882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86671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1351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2" y="1371774"/>
            <a:ext cx="410527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0022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다익스트라 최단 경로 구하기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475p</a:t>
            </a:r>
            <a:endParaRPr lang="ko-KR" altLang="en-US" smtClean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</a:t>
            </a:r>
            <a:r>
              <a:rPr lang="ko-KR" altLang="en-US" smtClean="0"/>
              <a:t>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4790628" cy="489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err="1" smtClean="0"/>
              <a:t>플로이드</a:t>
            </a:r>
            <a:r>
              <a:rPr lang="en-US" altLang="ko-KR" baseline="30000" dirty="0"/>
              <a:t>Floyd</a:t>
            </a:r>
            <a:r>
              <a:rPr lang="ko-KR" altLang="en-US" dirty="0" smtClean="0"/>
              <a:t> </a:t>
            </a:r>
            <a:r>
              <a:rPr lang="ko-KR" altLang="en-US" dirty="0"/>
              <a:t>최단 경로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 eaLnBrk="1" hangingPunct="1"/>
            <a:r>
              <a:rPr lang="ko-KR" altLang="en-US" dirty="0"/>
              <a:t>모든 정점 사이의 최단 경로</a:t>
            </a:r>
            <a:r>
              <a:rPr lang="en-US" altLang="ko-KR" baseline="30000" dirty="0"/>
              <a:t>All to All Shortest Path</a:t>
            </a:r>
            <a:r>
              <a:rPr lang="ko-KR" altLang="en-US" dirty="0"/>
              <a:t>를 </a:t>
            </a:r>
            <a:r>
              <a:rPr lang="ko-KR" altLang="en-US" dirty="0" smtClean="0"/>
              <a:t>구한 것</a:t>
            </a:r>
            <a:endParaRPr lang="en-US" altLang="ko-KR" dirty="0" smtClean="0"/>
          </a:p>
          <a:p>
            <a:pPr lvl="1" eaLnBrk="1" hangingPunct="1"/>
            <a:r>
              <a:rPr lang="en-US" altLang="ko-KR" dirty="0" smtClean="0"/>
              <a:t>k-</a:t>
            </a:r>
            <a:r>
              <a:rPr lang="ko-KR" altLang="en-US" dirty="0"/>
              <a:t>최단 </a:t>
            </a:r>
            <a:r>
              <a:rPr lang="ko-KR" altLang="en-US" dirty="0" smtClean="0"/>
              <a:t>경로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플로이드</a:t>
            </a:r>
            <a:r>
              <a:rPr lang="ko-KR" altLang="en-US" dirty="0" smtClean="0"/>
              <a:t> 최단 경로 알고리즘으로 만든 </a:t>
            </a:r>
            <a:r>
              <a:rPr lang="ko-KR" altLang="en-US" dirty="0"/>
              <a:t>최단 </a:t>
            </a:r>
            <a:r>
              <a:rPr lang="ko-KR" altLang="en-US" dirty="0" smtClean="0"/>
              <a:t>경로 </a:t>
            </a:r>
            <a:endParaRPr lang="en-US" altLang="ko-KR" dirty="0"/>
          </a:p>
          <a:p>
            <a:pPr eaLnBrk="1" hangingPunct="1"/>
            <a:endParaRPr lang="ko-KR" altLang="en-US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50746"/>
            <a:ext cx="7344816" cy="4445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9197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357187" lvl="1" indent="0">
              <a:buNone/>
            </a:pPr>
            <a:endParaRPr lang="en-US" altLang="ko-K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99" y="1111358"/>
            <a:ext cx="8366833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193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8-26]</a:t>
            </a:r>
            <a:r>
              <a:rPr lang="ko-KR" altLang="en-US" dirty="0"/>
              <a:t>의 그래프 </a:t>
            </a:r>
            <a:r>
              <a:rPr lang="en-US" altLang="ko-KR" dirty="0" smtClean="0"/>
              <a:t>G11</a:t>
            </a:r>
            <a:r>
              <a:rPr lang="ko-KR" altLang="en-US" dirty="0" smtClean="0"/>
              <a:t>의 최단 </a:t>
            </a:r>
            <a:r>
              <a:rPr lang="ko-KR" altLang="en-US" dirty="0"/>
              <a:t>경로를 구하는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그래프 </a:t>
            </a:r>
            <a:r>
              <a:rPr lang="en-US" altLang="ko-KR" dirty="0" smtClean="0"/>
              <a:t>G11</a:t>
            </a:r>
            <a:r>
              <a:rPr lang="ko-KR" altLang="en-US" dirty="0"/>
              <a:t>의 정점 </a:t>
            </a:r>
            <a:r>
              <a:rPr lang="en-US" altLang="ko-KR" dirty="0"/>
              <a:t>A, B, C, D, E</a:t>
            </a:r>
            <a:r>
              <a:rPr lang="ko-KR" altLang="en-US" dirty="0"/>
              <a:t>는 </a:t>
            </a:r>
            <a:r>
              <a:rPr lang="en-US" altLang="ko-KR" dirty="0"/>
              <a:t>k</a:t>
            </a:r>
            <a:r>
              <a:rPr lang="ko-KR" altLang="en-US" dirty="0"/>
              <a:t>의 </a:t>
            </a:r>
            <a:r>
              <a:rPr lang="en-US" altLang="ko-KR" dirty="0"/>
              <a:t>0, 1, 2, 3, 4</a:t>
            </a:r>
            <a:r>
              <a:rPr lang="ko-KR" altLang="en-US" dirty="0"/>
              <a:t>에 </a:t>
            </a:r>
            <a:r>
              <a:rPr lang="ko-KR" altLang="en-US" dirty="0" smtClean="0"/>
              <a:t>대응됨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marL="627062" lvl="2" indent="0">
              <a:buNone/>
            </a:pPr>
            <a:r>
              <a:rPr lang="en-US" altLang="ko-KR" dirty="0" smtClean="0"/>
              <a:t>0. </a:t>
            </a:r>
            <a:r>
              <a:rPr lang="ko-KR" altLang="en-US" dirty="0" smtClean="0"/>
              <a:t>초기 </a:t>
            </a:r>
            <a:r>
              <a:rPr lang="ko-KR" altLang="en-US" dirty="0"/>
              <a:t>상태 </a:t>
            </a:r>
            <a:r>
              <a:rPr lang="en-US" altLang="ko-KR" dirty="0"/>
              <a:t>A</a:t>
            </a:r>
            <a:r>
              <a:rPr lang="en-US" altLang="ko-KR" baseline="30000" dirty="0"/>
              <a:t>-1</a:t>
            </a:r>
            <a:r>
              <a:rPr lang="en-US" altLang="ko-KR" dirty="0"/>
              <a:t> : </a:t>
            </a:r>
            <a:r>
              <a:rPr lang="ko-KR" altLang="en-US" dirty="0"/>
              <a:t>인접 행렬 </a:t>
            </a:r>
            <a:r>
              <a:rPr lang="en-US" altLang="ko-KR" dirty="0"/>
              <a:t>weight</a:t>
            </a:r>
            <a:r>
              <a:rPr lang="ko-KR" altLang="en-US" dirty="0"/>
              <a:t>를 배열 </a:t>
            </a:r>
            <a:r>
              <a:rPr lang="en-US" altLang="ko-KR" dirty="0"/>
              <a:t>A</a:t>
            </a:r>
            <a:r>
              <a:rPr lang="ko-KR" altLang="en-US" dirty="0"/>
              <a:t>에 복사하여 </a:t>
            </a:r>
            <a:r>
              <a:rPr lang="ko-KR" altLang="en-US" dirty="0" smtClean="0"/>
              <a:t>초기화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2654213"/>
            <a:ext cx="28765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31019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 smtClean="0"/>
              <a:t>① </a:t>
            </a:r>
            <a:r>
              <a:rPr lang="en-US" altLang="ko-KR" dirty="0"/>
              <a:t>A</a:t>
            </a:r>
            <a:r>
              <a:rPr lang="en-US" altLang="ko-KR" baseline="30000" dirty="0"/>
              <a:t>0</a:t>
            </a:r>
            <a:r>
              <a:rPr lang="en-US" altLang="ko-KR" dirty="0"/>
              <a:t> : </a:t>
            </a:r>
            <a:r>
              <a:rPr lang="ko-KR" altLang="en-US" dirty="0"/>
              <a:t>두 정점 사이의 최단 경로에서 정점 </a:t>
            </a:r>
            <a:r>
              <a:rPr lang="en-US" altLang="ko-KR" dirty="0"/>
              <a:t>A</a:t>
            </a:r>
            <a:r>
              <a:rPr lang="ko-KR" altLang="en-US" dirty="0"/>
              <a:t>를 거쳐서 가는 경로를 </a:t>
            </a:r>
            <a:r>
              <a:rPr lang="ko-KR" altLang="en-US" dirty="0" smtClean="0"/>
              <a:t>고려하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여 </a:t>
            </a:r>
            <a:r>
              <a:rPr lang="ko-KR" altLang="en-US" dirty="0"/>
              <a:t>최단 경로를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 smtClean="0"/>
              <a:t>② A</a:t>
            </a:r>
            <a:r>
              <a:rPr lang="en-US" altLang="ko-KR" baseline="30000" dirty="0" smtClean="0"/>
              <a:t>1</a:t>
            </a:r>
            <a:r>
              <a:rPr lang="en-US" altLang="ko-KR" dirty="0" smtClean="0"/>
              <a:t> </a:t>
            </a:r>
            <a:r>
              <a:rPr lang="en-US" altLang="ko-KR" dirty="0"/>
              <a:t>: A</a:t>
            </a:r>
            <a:r>
              <a:rPr lang="en-US" altLang="ko-KR" baseline="30000" dirty="0"/>
              <a:t>0</a:t>
            </a:r>
            <a:r>
              <a:rPr lang="ko-KR" altLang="en-US" dirty="0"/>
              <a:t>에서 구한 경로와 정점 </a:t>
            </a:r>
            <a:r>
              <a:rPr lang="en-US" altLang="ko-KR" dirty="0"/>
              <a:t>B</a:t>
            </a:r>
            <a:r>
              <a:rPr lang="ko-KR" altLang="en-US" dirty="0"/>
              <a:t>를 추가로 거쳐서 가는 경로를 </a:t>
            </a:r>
            <a:r>
              <a:rPr lang="ko-KR" altLang="en-US" dirty="0" smtClean="0"/>
              <a:t>고려하여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최단 </a:t>
            </a:r>
            <a:r>
              <a:rPr lang="ko-KR" altLang="en-US" dirty="0"/>
              <a:t>경로를 </a:t>
            </a:r>
            <a:r>
              <a:rPr lang="ko-KR" altLang="en-US" dirty="0" smtClean="0"/>
              <a:t>수정</a:t>
            </a: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8" y="1733628"/>
            <a:ext cx="7197599" cy="1959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613" y="4756536"/>
            <a:ext cx="7134175" cy="1802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8567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 smtClean="0"/>
              <a:t>③ </a:t>
            </a:r>
            <a:r>
              <a:rPr lang="en-US" altLang="ko-KR" dirty="0"/>
              <a:t>A</a:t>
            </a:r>
            <a:r>
              <a:rPr lang="en-US" altLang="ko-KR" baseline="30000" dirty="0"/>
              <a:t>2 </a:t>
            </a:r>
            <a:r>
              <a:rPr lang="en-US" altLang="ko-KR" dirty="0"/>
              <a:t>: A</a:t>
            </a:r>
            <a:r>
              <a:rPr lang="en-US" altLang="ko-KR" baseline="30000" dirty="0"/>
              <a:t>1</a:t>
            </a:r>
            <a:r>
              <a:rPr lang="ko-KR" altLang="en-US" dirty="0"/>
              <a:t>에서 구한 경로와 정점 </a:t>
            </a:r>
            <a:r>
              <a:rPr lang="en-US" altLang="ko-KR" dirty="0"/>
              <a:t>C</a:t>
            </a:r>
            <a:r>
              <a:rPr lang="ko-KR" altLang="en-US" dirty="0"/>
              <a:t>를 추가로 거쳐서 가는 경로를 고려하여 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최단 </a:t>
            </a:r>
            <a:r>
              <a:rPr lang="ko-KR" altLang="en-US" dirty="0"/>
              <a:t>경로를 </a:t>
            </a:r>
            <a:r>
              <a:rPr lang="ko-KR" altLang="en-US" dirty="0" smtClean="0"/>
              <a:t>수정 </a:t>
            </a:r>
            <a:endParaRPr lang="en-US" altLang="ko-KR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432828" cy="40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0951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 smtClean="0"/>
              <a:t>④ </a:t>
            </a:r>
            <a:r>
              <a:rPr lang="en-US" altLang="ko-KR" dirty="0"/>
              <a:t>A</a:t>
            </a:r>
            <a:r>
              <a:rPr lang="en-US" altLang="ko-KR" baseline="30000" dirty="0"/>
              <a:t>3</a:t>
            </a:r>
            <a:r>
              <a:rPr lang="en-US" altLang="ko-KR" dirty="0"/>
              <a:t> : A</a:t>
            </a:r>
            <a:r>
              <a:rPr lang="en-US" altLang="ko-KR" baseline="30000" dirty="0"/>
              <a:t>2</a:t>
            </a:r>
            <a:r>
              <a:rPr lang="en-US" altLang="ko-KR" dirty="0"/>
              <a:t> </a:t>
            </a:r>
            <a:r>
              <a:rPr lang="ko-KR" altLang="en-US" dirty="0"/>
              <a:t>에서 구한 경로와 정점 </a:t>
            </a:r>
            <a:r>
              <a:rPr lang="en-US" altLang="ko-KR" dirty="0"/>
              <a:t>D</a:t>
            </a:r>
            <a:r>
              <a:rPr lang="ko-KR" altLang="en-US" dirty="0"/>
              <a:t>를 추가로 거쳐서 가는 경로를 고려하여 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최단 </a:t>
            </a:r>
            <a:r>
              <a:rPr lang="ko-KR" altLang="en-US" dirty="0"/>
              <a:t>경로를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정점</a:t>
            </a:r>
            <a:r>
              <a:rPr lang="en-US" altLang="ko-KR" dirty="0" smtClean="0"/>
              <a:t>D</a:t>
            </a:r>
            <a:r>
              <a:rPr lang="ko-KR" altLang="en-US" dirty="0"/>
              <a:t>를 추가로 거쳐가는 경우에 단축되는 경로가 </a:t>
            </a:r>
            <a:r>
              <a:rPr lang="ko-KR" altLang="en-US" dirty="0" smtClean="0"/>
              <a:t>없어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/>
              <a:t>A</a:t>
            </a:r>
            <a:r>
              <a:rPr lang="en-US" altLang="ko-KR" baseline="30000" dirty="0"/>
              <a:t>3</a:t>
            </a:r>
            <a:r>
              <a:rPr lang="en-US" altLang="ko-KR" dirty="0"/>
              <a:t> = A</a:t>
            </a:r>
            <a:r>
              <a:rPr lang="en-US" altLang="ko-KR" baseline="30000" dirty="0"/>
              <a:t>2</a:t>
            </a:r>
            <a:r>
              <a:rPr lang="ko-KR" altLang="en-US" dirty="0"/>
              <a:t>가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2282273"/>
            <a:ext cx="287655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2766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그래프의 추상 </a:t>
            </a:r>
            <a:r>
              <a:rPr lang="ko-KR" altLang="en-US" dirty="0" err="1" smtClean="0"/>
              <a:t>자료형</a:t>
            </a:r>
            <a:endParaRPr lang="ko-KR" altLang="en-US" dirty="0" smtClean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그래프의 구조</a:t>
            </a:r>
            <a:endParaRPr lang="ko-KR" alt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50" y="1537359"/>
            <a:ext cx="840093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 smtClean="0"/>
              <a:t>⑤ </a:t>
            </a:r>
            <a:r>
              <a:rPr lang="en-US" altLang="ko-KR" dirty="0"/>
              <a:t>A</a:t>
            </a:r>
            <a:r>
              <a:rPr lang="en-US" altLang="ko-KR" baseline="30000" dirty="0"/>
              <a:t>4</a:t>
            </a:r>
            <a:r>
              <a:rPr lang="en-US" altLang="ko-KR" dirty="0"/>
              <a:t> : A</a:t>
            </a:r>
            <a:r>
              <a:rPr lang="en-US" altLang="ko-KR" baseline="30000" dirty="0"/>
              <a:t>3</a:t>
            </a:r>
            <a:r>
              <a:rPr lang="ko-KR" altLang="en-US" dirty="0"/>
              <a:t>에서 구한 경로와 정점 </a:t>
            </a:r>
            <a:r>
              <a:rPr lang="en-US" altLang="ko-KR" dirty="0"/>
              <a:t>E</a:t>
            </a:r>
            <a:r>
              <a:rPr lang="ko-KR" altLang="en-US" dirty="0"/>
              <a:t>를 추가로 거쳐가는 경로를 고려하여 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최단 </a:t>
            </a:r>
            <a:r>
              <a:rPr lang="ko-KR" altLang="en-US" dirty="0"/>
              <a:t>경로를 </a:t>
            </a:r>
            <a:r>
              <a:rPr lang="ko-KR" altLang="en-US" dirty="0" smtClean="0"/>
              <a:t>수정</a:t>
            </a:r>
            <a:endParaRPr lang="en-US" altLang="ko-KR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11" y="1916832"/>
            <a:ext cx="7178377" cy="3904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2478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플로이드 최단 경로 구하기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480p</a:t>
            </a:r>
            <a:endParaRPr lang="ko-KR" altLang="en-US" smtClean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</a:t>
            </a:r>
            <a:r>
              <a:rPr lang="ko-KR" altLang="en-US" smtClean="0"/>
              <a:t>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752"/>
          <a:stretch/>
        </p:blipFill>
        <p:spPr>
          <a:xfrm>
            <a:off x="2267744" y="1412776"/>
            <a:ext cx="386794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8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254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그래프의 구조</a:t>
            </a:r>
            <a:endParaRPr lang="ko-KR" altLang="en-US" dirty="0" smtClean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21" y="1085555"/>
            <a:ext cx="8519864" cy="37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97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순차 자료구조를 이용한 그래프의 구현 </a:t>
            </a:r>
            <a:r>
              <a:rPr lang="en-US" altLang="ko-KR" dirty="0"/>
              <a:t>: </a:t>
            </a:r>
            <a:r>
              <a:rPr lang="ko-KR" altLang="en-US" dirty="0" smtClean="0"/>
              <a:t>인접 행렬</a:t>
            </a:r>
            <a:r>
              <a:rPr lang="en-US" altLang="ko-KR" dirty="0" smtClean="0"/>
              <a:t> </a:t>
            </a:r>
          </a:p>
          <a:p>
            <a:pPr lvl="1" eaLnBrk="1" hangingPunct="1"/>
            <a:r>
              <a:rPr lang="ko-KR" altLang="en-US" dirty="0" smtClean="0"/>
              <a:t>행렬에 대한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배열을 사용하는 순차 자료구조 방법</a:t>
            </a:r>
          </a:p>
          <a:p>
            <a:pPr lvl="1" eaLnBrk="1" hangingPunct="1"/>
            <a:r>
              <a:rPr lang="ko-KR" altLang="en-US" dirty="0" smtClean="0"/>
              <a:t>그래프의 두 정점을 연결한 간선의 유무를 행렬로 저장</a:t>
            </a:r>
          </a:p>
          <a:p>
            <a:pPr lvl="2" eaLnBrk="1" hangingPunct="1"/>
            <a:r>
              <a:rPr lang="en-US" altLang="ko-KR" dirty="0" smtClean="0"/>
              <a:t>n</a:t>
            </a:r>
            <a:r>
              <a:rPr lang="ko-KR" altLang="en-US" dirty="0" smtClean="0"/>
              <a:t>개의 정점을 가진 그래프 </a:t>
            </a:r>
            <a:r>
              <a:rPr lang="en-US" altLang="ko-KR" dirty="0" smtClean="0"/>
              <a:t>: n x n </a:t>
            </a:r>
            <a:r>
              <a:rPr lang="ko-KR" altLang="en-US" dirty="0" smtClean="0"/>
              <a:t>정방행렬</a:t>
            </a:r>
          </a:p>
          <a:p>
            <a:pPr lvl="2" eaLnBrk="1" hangingPunct="1"/>
            <a:r>
              <a:rPr lang="ko-KR" altLang="en-US" dirty="0" smtClean="0"/>
              <a:t>행렬의 </a:t>
            </a:r>
            <a:r>
              <a:rPr lang="ko-KR" altLang="en-US" dirty="0" err="1" smtClean="0"/>
              <a:t>행번호와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열번호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그래프의 정점</a:t>
            </a:r>
          </a:p>
          <a:p>
            <a:pPr lvl="2" eaLnBrk="1" hangingPunct="1"/>
            <a:r>
              <a:rPr lang="ko-KR" altLang="en-US" dirty="0" smtClean="0"/>
              <a:t>행렬 값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정점이 인접되어있으면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인접되어있지 않으면 </a:t>
            </a:r>
            <a:r>
              <a:rPr lang="en-US" altLang="ko-KR" dirty="0" smtClean="0"/>
              <a:t>0</a:t>
            </a:r>
          </a:p>
          <a:p>
            <a:pPr lvl="1" eaLnBrk="1" hangingPunct="1"/>
            <a:r>
              <a:rPr lang="ko-KR" altLang="en-US" dirty="0" err="1" smtClean="0"/>
              <a:t>무방향</a:t>
            </a:r>
            <a:r>
              <a:rPr lang="ko-KR" altLang="en-US" dirty="0" smtClean="0"/>
              <a:t> 그래프의 인접 행렬</a:t>
            </a:r>
          </a:p>
          <a:p>
            <a:pPr lvl="2" eaLnBrk="1" hangingPunct="1"/>
            <a:r>
              <a:rPr lang="ko-KR" altLang="en-US" dirty="0" smtClean="0"/>
              <a:t>행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의 합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열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의 합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정점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의 차수</a:t>
            </a:r>
          </a:p>
          <a:p>
            <a:pPr lvl="1" eaLnBrk="1" hangingPunct="1"/>
            <a:r>
              <a:rPr lang="ko-KR" altLang="en-US" dirty="0" smtClean="0"/>
              <a:t>방향 그래프의 인접 행렬</a:t>
            </a:r>
          </a:p>
          <a:p>
            <a:pPr lvl="2" eaLnBrk="1" hangingPunct="1"/>
            <a:r>
              <a:rPr lang="ko-KR" altLang="en-US" dirty="0" smtClean="0"/>
              <a:t>행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의 합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정점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의 진출차수</a:t>
            </a:r>
          </a:p>
          <a:p>
            <a:pPr lvl="2" eaLnBrk="1" hangingPunct="1"/>
            <a:r>
              <a:rPr lang="ko-KR" altLang="en-US" dirty="0" smtClean="0"/>
              <a:t>열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의 합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정점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의 진입차수</a:t>
            </a:r>
          </a:p>
          <a:p>
            <a:endParaRPr lang="ko-KR" altLang="en-US" dirty="0" smtClean="0"/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592" y="908397"/>
            <a:ext cx="5992767" cy="2650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972" y="3702431"/>
            <a:ext cx="6295931" cy="303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그래프를 인접행렬로 표현하기 </a:t>
            </a:r>
            <a:r>
              <a:rPr lang="ko-KR" altLang="en-US" smtClean="0"/>
              <a:t>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418p</a:t>
            </a:r>
            <a:endParaRPr lang="ko-KR" altLang="en-US" smtClean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</a:t>
            </a:r>
            <a:r>
              <a:rPr lang="ko-KR" altLang="en-US" smtClean="0"/>
              <a:t>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그래프의 구현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412776"/>
            <a:ext cx="2846292" cy="534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5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 dirty="0"/>
              <a:t>052~057</a:t>
            </a:r>
            <a:r>
              <a:rPr lang="ko-KR" altLang="en-US" dirty="0"/>
              <a:t>행은 그래프 네 개인 </a:t>
            </a:r>
            <a:r>
              <a:rPr lang="en-US" altLang="ko-KR" dirty="0"/>
              <a:t>G1, G2, G3, G4</a:t>
            </a:r>
            <a:r>
              <a:rPr lang="ko-KR" altLang="en-US" dirty="0"/>
              <a:t>에 대해 </a:t>
            </a:r>
            <a:r>
              <a:rPr lang="en-US" altLang="ko-KR" dirty="0"/>
              <a:t>2</a:t>
            </a:r>
            <a:r>
              <a:rPr lang="ko-KR" altLang="en-US" dirty="0"/>
              <a:t>차원 배열의 메모리를 할당하고 </a:t>
            </a:r>
            <a:r>
              <a:rPr lang="en-US" altLang="ko-KR" dirty="0"/>
              <a:t>0</a:t>
            </a:r>
            <a:r>
              <a:rPr lang="ko-KR" altLang="en-US" dirty="0"/>
              <a:t>으로 초기화한 공백 </a:t>
            </a:r>
            <a:r>
              <a:rPr lang="ko-KR" altLang="en-US" dirty="0" smtClean="0"/>
              <a:t>그래프를 생성</a:t>
            </a:r>
            <a:endParaRPr lang="en-US" altLang="ko-KR" dirty="0" smtClean="0"/>
          </a:p>
          <a:p>
            <a:pPr lvl="2"/>
            <a:r>
              <a:rPr lang="en-US" altLang="ko-KR" dirty="0"/>
              <a:t>059~073</a:t>
            </a:r>
            <a:r>
              <a:rPr lang="ko-KR" altLang="en-US" dirty="0"/>
              <a:t>행은 그래프 </a:t>
            </a:r>
            <a:r>
              <a:rPr lang="en-US" altLang="ko-KR" dirty="0"/>
              <a:t>G1</a:t>
            </a:r>
            <a:r>
              <a:rPr lang="ko-KR" altLang="en-US" dirty="0"/>
              <a:t>에 정점 네 개와 간선 열 개를 삽입하여 구현한 인접 행렬을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3"/>
            <a:r>
              <a:rPr lang="en-US" altLang="ko-KR" dirty="0"/>
              <a:t>060~ 061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G1</a:t>
            </a:r>
            <a:r>
              <a:rPr lang="ko-KR" altLang="en-US" dirty="0"/>
              <a:t>에 정점을 네 개 </a:t>
            </a:r>
            <a:r>
              <a:rPr lang="ko-KR" altLang="en-US" dirty="0" smtClean="0"/>
              <a:t>삽입</a:t>
            </a:r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754502"/>
            <a:ext cx="320040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en-US" altLang="ko-KR" dirty="0"/>
              <a:t>062~ 071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G1</a:t>
            </a:r>
            <a:r>
              <a:rPr lang="ko-KR" altLang="en-US" dirty="0"/>
              <a:t>에 간선 열 개</a:t>
            </a:r>
            <a:r>
              <a:rPr lang="en-US" altLang="ko-KR" dirty="0"/>
              <a:t>( (0,1), (0,3), (1,0), (1,2), (1,3), (2,1), (2,3), (3,0), (3,1</a:t>
            </a:r>
            <a:r>
              <a:rPr lang="en-US" altLang="ko-KR" dirty="0" smtClean="0"/>
              <a:t>),(</a:t>
            </a:r>
            <a:r>
              <a:rPr lang="en-US" altLang="ko-KR" dirty="0"/>
              <a:t>3,2) ) </a:t>
            </a:r>
            <a:r>
              <a:rPr lang="ko-KR" altLang="en-US" dirty="0" smtClean="0"/>
              <a:t>삽입</a:t>
            </a:r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1" y="1674682"/>
            <a:ext cx="8076579" cy="4820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48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학습목표</a:t>
            </a:r>
          </a:p>
          <a:p>
            <a:pPr lvl="1"/>
            <a:r>
              <a:rPr lang="ko-KR" altLang="en-US"/>
              <a:t>그래프 자료구조의 개념을 이해한다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그래프를 표현하는 방법을 알아본다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그래프를 순회하는 방법과 알고리즘을 알아본다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신장 트리와 최소 비용 신장 트리를 알아본다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최소 비용 신장 트리 알고리즘을 이해한다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내용</a:t>
            </a:r>
          </a:p>
          <a:p>
            <a:pPr lvl="1"/>
            <a:r>
              <a:rPr lang="ko-KR" altLang="en-US"/>
              <a:t>그래프의 구조</a:t>
            </a:r>
          </a:p>
          <a:p>
            <a:pPr lvl="1"/>
            <a:r>
              <a:rPr lang="ko-KR" altLang="en-US"/>
              <a:t>그래프의 구현</a:t>
            </a:r>
          </a:p>
          <a:p>
            <a:pPr lvl="1"/>
            <a:r>
              <a:rPr lang="ko-KR" altLang="en-US"/>
              <a:t>그래프의 순회</a:t>
            </a:r>
          </a:p>
          <a:p>
            <a:pPr lvl="1"/>
            <a:r>
              <a:rPr lang="ko-KR" altLang="en-US"/>
              <a:t>신장 트리와 최소 비용 신장 트리</a:t>
            </a:r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410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 dirty="0"/>
              <a:t>075~085</a:t>
            </a:r>
            <a:r>
              <a:rPr lang="ko-KR" altLang="en-US" dirty="0"/>
              <a:t>행은 그래프 </a:t>
            </a:r>
            <a:r>
              <a:rPr lang="en-US" altLang="ko-KR" dirty="0"/>
              <a:t>G2</a:t>
            </a:r>
            <a:r>
              <a:rPr lang="ko-KR" altLang="en-US" dirty="0"/>
              <a:t>에 정점 세 개와 간선 여섯 개를 삽입하여 구현한 인접 행렬을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3"/>
            <a:r>
              <a:rPr lang="en-US" altLang="ko-KR" dirty="0"/>
              <a:t>076~ 077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G2</a:t>
            </a:r>
            <a:r>
              <a:rPr lang="ko-KR" altLang="en-US" dirty="0"/>
              <a:t>에 정점을 세 개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r>
              <a:rPr lang="en-US" altLang="ko-KR" dirty="0" smtClean="0"/>
              <a:t>078~083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G2</a:t>
            </a:r>
            <a:r>
              <a:rPr lang="ko-KR" altLang="en-US" dirty="0"/>
              <a:t>에 간선을 여섯 개</a:t>
            </a:r>
            <a:r>
              <a:rPr lang="en-US" altLang="ko-KR" dirty="0"/>
              <a:t>( (0, 1), (0, 2), (1, 0), (1, 2), (2, 0), (2, 1) ) </a:t>
            </a:r>
            <a:r>
              <a:rPr lang="ko-KR" altLang="en-US" dirty="0" smtClean="0"/>
              <a:t>삽입</a:t>
            </a:r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9" y="1939152"/>
            <a:ext cx="2312465" cy="1976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482671"/>
            <a:ext cx="6120680" cy="205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97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 dirty="0"/>
              <a:t>087~096</a:t>
            </a:r>
            <a:r>
              <a:rPr lang="ko-KR" altLang="en-US" dirty="0"/>
              <a:t>행은 그래프 </a:t>
            </a:r>
            <a:r>
              <a:rPr lang="en-US" altLang="ko-KR" dirty="0"/>
              <a:t>G3</a:t>
            </a:r>
            <a:r>
              <a:rPr lang="ko-KR" altLang="en-US" dirty="0"/>
              <a:t>에 정점 네 개와 간선 다섯 개를 삽입하여 구현한 인접 행렬을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3"/>
            <a:r>
              <a:rPr lang="en-US" altLang="ko-KR" dirty="0"/>
              <a:t>088~089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G3</a:t>
            </a:r>
            <a:r>
              <a:rPr lang="ko-KR" altLang="en-US" dirty="0"/>
              <a:t>에 정점을 네 개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 smtClean="0"/>
              <a:t>090~094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G3</a:t>
            </a:r>
            <a:r>
              <a:rPr lang="ko-KR" altLang="en-US" dirty="0"/>
              <a:t>에 간선을 다섯 개</a:t>
            </a:r>
            <a:r>
              <a:rPr lang="en-US" altLang="ko-KR" dirty="0"/>
              <a:t>(&lt;0, 1&gt;, &lt;0, 3&gt;, &lt;1, 2&gt;, &lt;1, 3&gt;, &lt;2, 3&gt;) </a:t>
            </a:r>
            <a:r>
              <a:rPr lang="ko-KR" altLang="en-US" dirty="0" smtClean="0"/>
              <a:t>삽입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</a:t>
            </a:r>
            <a:endParaRPr lang="ko-KR" altLang="en-US" dirty="0" smtClean="0"/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80" y="1438902"/>
            <a:ext cx="2422146" cy="204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554" y="4077072"/>
            <a:ext cx="5893972" cy="240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05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 dirty="0"/>
              <a:t>098~106</a:t>
            </a:r>
            <a:r>
              <a:rPr lang="ko-KR" altLang="en-US" dirty="0"/>
              <a:t>행은 그래프 </a:t>
            </a:r>
            <a:r>
              <a:rPr lang="en-US" altLang="ko-KR" dirty="0"/>
              <a:t>G4</a:t>
            </a:r>
            <a:r>
              <a:rPr lang="ko-KR" altLang="en-US" dirty="0"/>
              <a:t>에 정점 세 개와 간선 네 개를 삽입하여 구현한 인접 행렬을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3"/>
            <a:r>
              <a:rPr lang="en-US" altLang="ko-KR" dirty="0"/>
              <a:t>099~100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G4</a:t>
            </a:r>
            <a:r>
              <a:rPr lang="ko-KR" altLang="en-US" dirty="0"/>
              <a:t>에 정점을 세 개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r>
              <a:rPr lang="en-US" altLang="ko-KR" dirty="0" smtClean="0"/>
              <a:t>101~104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G4</a:t>
            </a:r>
            <a:r>
              <a:rPr lang="ko-KR" altLang="en-US" dirty="0"/>
              <a:t>에 간선을 네 개</a:t>
            </a:r>
            <a:r>
              <a:rPr lang="en-US" altLang="ko-KR" dirty="0"/>
              <a:t>(&lt;0, 1&gt;, &lt;0, 2&gt;, &lt;1, 0&gt;, &lt;1, 2&gt;) </a:t>
            </a:r>
            <a:r>
              <a:rPr lang="ko-KR" altLang="en-US" dirty="0" smtClean="0"/>
              <a:t>삽입</a:t>
            </a:r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7" y="1484784"/>
            <a:ext cx="2589408" cy="217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68" y="4365104"/>
            <a:ext cx="6644977" cy="2248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34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연결 자료구조를 이용한 그래프의 구현 </a:t>
            </a:r>
            <a:r>
              <a:rPr lang="en-US" altLang="ko-KR" dirty="0"/>
              <a:t>: </a:t>
            </a:r>
            <a:r>
              <a:rPr lang="ko-KR" altLang="en-US" dirty="0"/>
              <a:t>인접 </a:t>
            </a:r>
            <a:r>
              <a:rPr lang="ko-KR" altLang="en-US" dirty="0" smtClean="0"/>
              <a:t>리스트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정점에 대한 인접 정점들을 연결하여 만든 단순 연결 리스트</a:t>
            </a:r>
          </a:p>
          <a:p>
            <a:pPr lvl="1"/>
            <a:r>
              <a:rPr lang="ko-KR" altLang="en-US" dirty="0" smtClean="0"/>
              <a:t>각 정점의 차수만큼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연결</a:t>
            </a:r>
          </a:p>
          <a:p>
            <a:pPr lvl="2"/>
            <a:r>
              <a:rPr lang="ko-KR" altLang="en-US" dirty="0" smtClean="0"/>
              <a:t>리스트 내의 </a:t>
            </a:r>
            <a:r>
              <a:rPr lang="ko-KR" altLang="en-US" dirty="0" err="1" smtClean="0"/>
              <a:t>노드들은</a:t>
            </a:r>
            <a:r>
              <a:rPr lang="ko-KR" altLang="en-US" dirty="0" smtClean="0"/>
              <a:t> 인접 정점에 대해서 오름차순으로 연결</a:t>
            </a:r>
          </a:p>
          <a:p>
            <a:pPr lvl="1"/>
            <a:r>
              <a:rPr lang="ko-KR" altLang="en-US" dirty="0" smtClean="0"/>
              <a:t>인접 리스트의 각 </a:t>
            </a:r>
            <a:r>
              <a:rPr lang="ko-KR" altLang="en-US" dirty="0" err="1" smtClean="0"/>
              <a:t>노드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정점을 저장하는 필드와 다음 인접 정점을 연결하는 링크  필드로 구성</a:t>
            </a:r>
          </a:p>
          <a:p>
            <a:pPr lvl="2"/>
            <a:r>
              <a:rPr lang="ko-KR" altLang="en-US" dirty="0"/>
              <a:t>정점에 대한 인접 리스트의 </a:t>
            </a:r>
            <a:r>
              <a:rPr lang="ko-KR" altLang="en-US" dirty="0" smtClean="0"/>
              <a:t>헤드포인터는 </a:t>
            </a:r>
            <a:r>
              <a:rPr lang="ko-KR" altLang="en-US" dirty="0"/>
              <a:t>정점 개수만큼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그래프는 </a:t>
            </a:r>
            <a:r>
              <a:rPr lang="ko-KR" altLang="en-US" dirty="0"/>
              <a:t>정점의 집합이므로 각 정점에 대한 헤드 포인터를 </a:t>
            </a:r>
            <a:r>
              <a:rPr lang="ko-KR" altLang="en-US" dirty="0" smtClean="0"/>
              <a:t>그룹으로 묶어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ko-KR" altLang="en-US" dirty="0" smtClean="0"/>
              <a:t>  서 </a:t>
            </a:r>
            <a:r>
              <a:rPr lang="ko-KR" altLang="en-US" dirty="0"/>
              <a:t>포인터 배열로 </a:t>
            </a:r>
            <a:r>
              <a:rPr lang="ko-KR" altLang="en-US" dirty="0" smtClean="0"/>
              <a:t>구성함</a:t>
            </a:r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429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n</a:t>
            </a:r>
            <a:r>
              <a:rPr lang="ko-KR" altLang="en-US" dirty="0" smtClean="0"/>
              <a:t>개의 정점과 </a:t>
            </a:r>
            <a:r>
              <a:rPr lang="en-US" altLang="ko-KR" dirty="0" smtClean="0"/>
              <a:t>e</a:t>
            </a:r>
            <a:r>
              <a:rPr lang="ko-KR" altLang="en-US" dirty="0" smtClean="0"/>
              <a:t>개의 간선을 가진 </a:t>
            </a:r>
            <a:r>
              <a:rPr lang="ko-KR" altLang="en-US" dirty="0" err="1" smtClean="0"/>
              <a:t>무방향</a:t>
            </a:r>
            <a:r>
              <a:rPr lang="ko-KR" altLang="en-US" dirty="0" smtClean="0"/>
              <a:t> 그래프의 인접 리스트</a:t>
            </a:r>
          </a:p>
          <a:p>
            <a:pPr lvl="2"/>
            <a:r>
              <a:rPr lang="ko-KR" altLang="en-US" dirty="0" smtClean="0"/>
              <a:t>헤드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배열의 크기 </a:t>
            </a:r>
            <a:r>
              <a:rPr lang="en-US" altLang="ko-KR" dirty="0" smtClean="0"/>
              <a:t>: n</a:t>
            </a:r>
          </a:p>
          <a:p>
            <a:pPr lvl="2"/>
            <a:r>
              <a:rPr lang="ko-KR" altLang="en-US" dirty="0" smtClean="0"/>
              <a:t>연결하는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수 </a:t>
            </a:r>
            <a:r>
              <a:rPr lang="en-US" altLang="ko-KR" dirty="0" smtClean="0"/>
              <a:t>: 2e</a:t>
            </a:r>
          </a:p>
          <a:p>
            <a:pPr lvl="2"/>
            <a:r>
              <a:rPr lang="ko-KR" altLang="en-US" dirty="0" smtClean="0"/>
              <a:t>각 정점의 헤드에 연결된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정점의 차수</a:t>
            </a:r>
            <a:endParaRPr lang="en-US" altLang="ko-KR" dirty="0" smtClean="0"/>
          </a:p>
          <a:p>
            <a:pPr lvl="2"/>
            <a:endParaRPr lang="ko-KR" altLang="en-US" dirty="0" smtClean="0"/>
          </a:p>
          <a:p>
            <a:pPr lvl="1"/>
            <a:r>
              <a:rPr lang="en-US" altLang="ko-KR" dirty="0" smtClean="0"/>
              <a:t>n</a:t>
            </a:r>
            <a:r>
              <a:rPr lang="ko-KR" altLang="en-US" dirty="0" smtClean="0"/>
              <a:t>개의 정점과 </a:t>
            </a:r>
            <a:r>
              <a:rPr lang="en-US" altLang="ko-KR" dirty="0" smtClean="0"/>
              <a:t>e</a:t>
            </a:r>
            <a:r>
              <a:rPr lang="ko-KR" altLang="en-US" dirty="0" smtClean="0"/>
              <a:t>개의 간선을 가진 방향 그래프의 인접 리스트</a:t>
            </a:r>
          </a:p>
          <a:p>
            <a:pPr lvl="2"/>
            <a:r>
              <a:rPr lang="ko-KR" altLang="en-US" dirty="0" smtClean="0"/>
              <a:t>헤드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배열의 크기 </a:t>
            </a:r>
            <a:r>
              <a:rPr lang="en-US" altLang="ko-KR" dirty="0" smtClean="0"/>
              <a:t>: n</a:t>
            </a:r>
          </a:p>
          <a:p>
            <a:pPr lvl="2"/>
            <a:r>
              <a:rPr lang="ko-KR" altLang="en-US" dirty="0" smtClean="0"/>
              <a:t>연결하는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수 </a:t>
            </a:r>
            <a:r>
              <a:rPr lang="en-US" altLang="ko-KR" dirty="0" smtClean="0"/>
              <a:t>: e</a:t>
            </a:r>
          </a:p>
          <a:p>
            <a:pPr lvl="2"/>
            <a:r>
              <a:rPr lang="ko-KR" altLang="en-US" dirty="0" smtClean="0"/>
              <a:t>각 정점의 헤드에 연결된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정점의 진출 차수</a:t>
            </a:r>
          </a:p>
          <a:p>
            <a:endParaRPr lang="ko-KR" altLang="en-US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smtClean="0"/>
              <a:t>그래프 </a:t>
            </a:r>
            <a:r>
              <a:rPr lang="en-US" altLang="ko-KR" smtClean="0"/>
              <a:t>G1, G2, G3, G4</a:t>
            </a:r>
            <a:r>
              <a:rPr lang="ko-KR" altLang="en-US" smtClean="0"/>
              <a:t>에 대한 인접 리스트</a:t>
            </a:r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03" y="1288049"/>
            <a:ext cx="6909871" cy="14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992" y="2727886"/>
            <a:ext cx="6264696" cy="410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그래프를 인접리스트로 표현하기 </a:t>
            </a:r>
            <a:r>
              <a:rPr lang="ko-KR" altLang="en-US" smtClean="0"/>
              <a:t>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425p</a:t>
            </a:r>
            <a:endParaRPr lang="ko-KR" altLang="en-US" smtClean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</a:t>
            </a:r>
            <a:r>
              <a:rPr lang="ko-KR" altLang="en-US" smtClean="0"/>
              <a:t>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그래프의 구현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412776"/>
            <a:ext cx="4226031" cy="537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defRPr/>
            </a:pPr>
            <a:r>
              <a:rPr lang="en-US" altLang="ko-KR" dirty="0"/>
              <a:t>034~047</a:t>
            </a:r>
            <a:r>
              <a:rPr lang="ko-KR" altLang="en-US" dirty="0"/>
              <a:t>행의 </a:t>
            </a:r>
            <a:r>
              <a:rPr lang="en-US" altLang="ko-KR" dirty="0" err="1"/>
              <a:t>insertEdge</a:t>
            </a:r>
            <a:r>
              <a:rPr lang="en-US" altLang="ko-KR" dirty="0"/>
              <a:t>()</a:t>
            </a:r>
            <a:r>
              <a:rPr lang="ko-KR" altLang="en-US" dirty="0"/>
              <a:t>는 그래프 </a:t>
            </a:r>
            <a:r>
              <a:rPr lang="en-US" altLang="ko-KR" dirty="0"/>
              <a:t>g</a:t>
            </a:r>
            <a:r>
              <a:rPr lang="ko-KR" altLang="en-US" dirty="0"/>
              <a:t>에 새로운 간선 </a:t>
            </a:r>
            <a:r>
              <a:rPr lang="en-US" altLang="ko-KR" dirty="0"/>
              <a:t>(u, v)</a:t>
            </a:r>
            <a:r>
              <a:rPr lang="ko-KR" altLang="en-US" dirty="0"/>
              <a:t>를 삽입하는 연산을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3" eaLnBrk="1" hangingPunct="1">
              <a:defRPr/>
            </a:pPr>
            <a:r>
              <a:rPr lang="en-US" altLang="ko-KR" dirty="0"/>
              <a:t>044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다음과 같이 새 </a:t>
            </a:r>
            <a:r>
              <a:rPr lang="ko-KR" altLang="en-US" dirty="0" err="1"/>
              <a:t>노드의</a:t>
            </a:r>
            <a:r>
              <a:rPr lang="ko-KR" altLang="en-US" dirty="0"/>
              <a:t> 데이터 필드 </a:t>
            </a:r>
            <a:r>
              <a:rPr lang="en-US" altLang="ko-KR" dirty="0"/>
              <a:t>vertex</a:t>
            </a:r>
            <a:r>
              <a:rPr lang="ko-KR" altLang="en-US" dirty="0"/>
              <a:t>에 인접 정점 </a:t>
            </a:r>
            <a:r>
              <a:rPr lang="en-US" altLang="ko-KR" dirty="0"/>
              <a:t>v</a:t>
            </a:r>
            <a:r>
              <a:rPr lang="ko-KR" altLang="en-US" dirty="0"/>
              <a:t>를 </a:t>
            </a:r>
            <a:r>
              <a:rPr lang="ko-KR" altLang="en-US" dirty="0" smtClean="0"/>
              <a:t>저장</a:t>
            </a:r>
            <a:endParaRPr lang="en-US" altLang="ko-KR" dirty="0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010051"/>
            <a:ext cx="62103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 eaLnBrk="1" hangingPunct="1">
              <a:defRPr/>
            </a:pPr>
            <a:r>
              <a:rPr lang="en-US" altLang="ko-KR" dirty="0"/>
              <a:t>045~046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새 </a:t>
            </a:r>
            <a:r>
              <a:rPr lang="ko-KR" altLang="en-US" dirty="0" err="1"/>
              <a:t>노드를</a:t>
            </a:r>
            <a:r>
              <a:rPr lang="ko-KR" altLang="en-US" dirty="0"/>
              <a:t> 정점 </a:t>
            </a:r>
            <a:r>
              <a:rPr lang="en-US" altLang="ko-KR" dirty="0"/>
              <a:t>u</a:t>
            </a:r>
            <a:r>
              <a:rPr lang="ko-KR" altLang="en-US" dirty="0"/>
              <a:t>의 인접 리스트에 첫 번째 </a:t>
            </a:r>
            <a:r>
              <a:rPr lang="ko-KR" altLang="en-US" dirty="0" err="1"/>
              <a:t>노드로</a:t>
            </a:r>
            <a:r>
              <a:rPr lang="ko-KR" altLang="en-US" dirty="0"/>
              <a:t> </a:t>
            </a:r>
            <a:r>
              <a:rPr lang="ko-KR" altLang="en-US" dirty="0" smtClean="0"/>
              <a:t>연결</a:t>
            </a:r>
            <a:endParaRPr lang="en-US" altLang="ko-KR" dirty="0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03" y="1440651"/>
            <a:ext cx="4518758" cy="284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789040"/>
            <a:ext cx="4484369" cy="282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039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defRPr/>
            </a:pPr>
            <a:r>
              <a:rPr lang="en-US" altLang="ko-KR" dirty="0"/>
              <a:t>065~070</a:t>
            </a:r>
            <a:r>
              <a:rPr lang="ko-KR" altLang="en-US" dirty="0"/>
              <a:t>행은 그래프 네 개인 </a:t>
            </a:r>
            <a:r>
              <a:rPr lang="en-US" altLang="ko-KR" dirty="0"/>
              <a:t>G1, G2, G3, G4</a:t>
            </a:r>
            <a:r>
              <a:rPr lang="ko-KR" altLang="en-US" dirty="0"/>
              <a:t>에 대한 메모리를 할당하고</a:t>
            </a:r>
            <a:r>
              <a:rPr lang="en-US" altLang="ko-KR" dirty="0"/>
              <a:t>, </a:t>
            </a:r>
            <a:r>
              <a:rPr lang="ko-KR" altLang="en-US" dirty="0"/>
              <a:t>헤드 포인터 배열이 </a:t>
            </a:r>
            <a:r>
              <a:rPr lang="en-US" altLang="ko-KR" dirty="0"/>
              <a:t>NULL</a:t>
            </a:r>
            <a:r>
              <a:rPr lang="ko-KR" altLang="en-US" dirty="0"/>
              <a:t>로 </a:t>
            </a:r>
            <a:r>
              <a:rPr lang="ko-KR" altLang="en-US" dirty="0" smtClean="0"/>
              <a:t>초기화된 공백 </a:t>
            </a:r>
            <a:r>
              <a:rPr lang="ko-KR" altLang="en-US" dirty="0"/>
              <a:t>그래프를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en-US" altLang="ko-KR" dirty="0"/>
              <a:t>072~087</a:t>
            </a:r>
            <a:r>
              <a:rPr lang="ko-KR" altLang="en-US" dirty="0"/>
              <a:t>행은 그래프 </a:t>
            </a:r>
            <a:r>
              <a:rPr lang="en-US" altLang="ko-KR" dirty="0"/>
              <a:t>G1</a:t>
            </a:r>
            <a:r>
              <a:rPr lang="ko-KR" altLang="en-US" dirty="0"/>
              <a:t>에 정점 네 개와 간선 열 개를 삽입하여 인접 리스트를 구성하고 </a:t>
            </a:r>
            <a:r>
              <a:rPr lang="ko-KR" altLang="en-US" dirty="0" smtClean="0"/>
              <a:t>출력</a:t>
            </a:r>
            <a:endParaRPr lang="en-US" altLang="ko-KR" dirty="0"/>
          </a:p>
          <a:p>
            <a:pPr lvl="3" eaLnBrk="1" hangingPunct="1">
              <a:defRPr/>
            </a:pPr>
            <a:r>
              <a:rPr lang="en-US" altLang="ko-KR" dirty="0"/>
              <a:t>073~ 074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G1</a:t>
            </a:r>
            <a:r>
              <a:rPr lang="ko-KR" altLang="en-US" dirty="0"/>
              <a:t>에 정점을 네 개 </a:t>
            </a:r>
            <a:r>
              <a:rPr lang="ko-KR" altLang="en-US" dirty="0" smtClean="0"/>
              <a:t>삽입</a:t>
            </a:r>
            <a:endParaRPr lang="en-US" altLang="ko-KR" dirty="0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3" y="2704839"/>
            <a:ext cx="26574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678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dirty="0" smtClean="0"/>
              <a:t>그래프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graph</a:t>
            </a:r>
            <a:r>
              <a:rPr lang="en-US" altLang="ko-KR" dirty="0" smtClean="0"/>
              <a:t>)</a:t>
            </a:r>
          </a:p>
          <a:p>
            <a:pPr lvl="1" eaLnBrk="1" hangingPunct="1"/>
            <a:r>
              <a:rPr lang="ko-KR" altLang="en-US" dirty="0"/>
              <a:t>연결되어 있는 원소 사이의 다</a:t>
            </a:r>
            <a:r>
              <a:rPr lang="en-US" altLang="ko-KR" dirty="0"/>
              <a:t>:</a:t>
            </a:r>
            <a:r>
              <a:rPr lang="ko-KR" altLang="en-US" dirty="0"/>
              <a:t>다 관계를 표현하는 </a:t>
            </a:r>
            <a:r>
              <a:rPr lang="ko-KR" altLang="en-US" dirty="0" smtClean="0"/>
              <a:t>자료구조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그래프 </a:t>
            </a:r>
            <a:r>
              <a:rPr lang="en-US" altLang="ko-KR" dirty="0" smtClean="0"/>
              <a:t>G</a:t>
            </a:r>
          </a:p>
          <a:p>
            <a:pPr lvl="2" eaLnBrk="1" hangingPunct="1">
              <a:lnSpc>
                <a:spcPct val="110000"/>
              </a:lnSpc>
            </a:pPr>
            <a:r>
              <a:rPr lang="ko-KR" altLang="en-US" dirty="0" smtClean="0"/>
              <a:t>객체를 나타내는 정점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vertex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객체를 연결하는 간선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edge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집합</a:t>
            </a:r>
          </a:p>
          <a:p>
            <a:pPr lvl="2" eaLnBrk="1" hangingPunct="1">
              <a:lnSpc>
                <a:spcPct val="60000"/>
              </a:lnSpc>
            </a:pPr>
            <a:r>
              <a:rPr lang="en-US" altLang="ko-KR" dirty="0" smtClean="0"/>
              <a:t>G = (V, E)</a:t>
            </a:r>
          </a:p>
          <a:p>
            <a:pPr lvl="3" eaLnBrk="1" hangingPunct="1">
              <a:lnSpc>
                <a:spcPct val="70000"/>
              </a:lnSpc>
            </a:pPr>
            <a:r>
              <a:rPr lang="en-US" altLang="ko-KR" dirty="0" smtClean="0"/>
              <a:t>V</a:t>
            </a:r>
            <a:r>
              <a:rPr lang="ko-KR" altLang="en-US" dirty="0" smtClean="0"/>
              <a:t>는 그래프에 있는 정점들의 집합</a:t>
            </a:r>
          </a:p>
          <a:p>
            <a:pPr lvl="3" eaLnBrk="1" hangingPunct="1">
              <a:lnSpc>
                <a:spcPct val="130000"/>
              </a:lnSpc>
            </a:pPr>
            <a:r>
              <a:rPr lang="en-US" altLang="ko-KR" dirty="0" smtClean="0"/>
              <a:t>E</a:t>
            </a:r>
            <a:r>
              <a:rPr lang="ko-KR" altLang="en-US" dirty="0" smtClean="0"/>
              <a:t>는 정점을 연결하는 간선들의 집합 </a:t>
            </a:r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smtClean="0"/>
              <a:t>. </a:t>
            </a:r>
            <a:r>
              <a:rPr lang="ko-KR" altLang="en-US" smtClean="0"/>
              <a:t>그래프의 구조</a:t>
            </a:r>
            <a:endParaRPr lang="ko-KR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46" y="3507701"/>
            <a:ext cx="7344816" cy="306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 eaLnBrk="1" hangingPunct="1">
              <a:defRPr/>
            </a:pPr>
            <a:r>
              <a:rPr lang="en-US" altLang="ko-KR" dirty="0"/>
              <a:t>075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G1</a:t>
            </a:r>
            <a:r>
              <a:rPr lang="ko-KR" altLang="en-US" dirty="0"/>
              <a:t>에 간선 </a:t>
            </a:r>
            <a:r>
              <a:rPr lang="en-US" altLang="ko-KR" dirty="0"/>
              <a:t>(0, 3)</a:t>
            </a:r>
            <a:r>
              <a:rPr lang="ko-KR" altLang="en-US" dirty="0"/>
              <a:t>을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3" eaLnBrk="1" hangingPunct="1">
              <a:defRPr/>
            </a:pPr>
            <a:endParaRPr lang="en-US" altLang="ko-KR" dirty="0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1643063"/>
            <a:ext cx="74009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5297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 eaLnBrk="1" hangingPunct="1">
              <a:defRPr/>
            </a:pPr>
            <a:r>
              <a:rPr lang="en-US" altLang="ko-KR" dirty="0"/>
              <a:t>076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G1</a:t>
            </a:r>
            <a:r>
              <a:rPr lang="ko-KR" altLang="en-US" dirty="0"/>
              <a:t>에 간선 </a:t>
            </a:r>
            <a:r>
              <a:rPr lang="en-US" altLang="ko-KR" dirty="0"/>
              <a:t>(0, 1)</a:t>
            </a:r>
            <a:r>
              <a:rPr lang="ko-KR" altLang="en-US" dirty="0"/>
              <a:t>을 </a:t>
            </a:r>
            <a:r>
              <a:rPr lang="ko-KR" altLang="en-US" dirty="0" smtClean="0"/>
              <a:t>삽입</a:t>
            </a:r>
            <a:endParaRPr lang="en-US" altLang="ko-KR" dirty="0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1652588"/>
            <a:ext cx="898207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677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 eaLnBrk="1" hangingPunct="1">
              <a:defRPr/>
            </a:pPr>
            <a:r>
              <a:rPr lang="en-US" altLang="ko-KR" dirty="0"/>
              <a:t>077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G1</a:t>
            </a:r>
            <a:r>
              <a:rPr lang="ko-KR" altLang="en-US" dirty="0"/>
              <a:t>에 간선 </a:t>
            </a:r>
            <a:r>
              <a:rPr lang="en-US" altLang="ko-KR" dirty="0"/>
              <a:t>(1, 3)</a:t>
            </a:r>
            <a:r>
              <a:rPr lang="ko-KR" altLang="en-US" dirty="0"/>
              <a:t>을 </a:t>
            </a:r>
            <a:r>
              <a:rPr lang="ko-KR" altLang="en-US" dirty="0" smtClean="0"/>
              <a:t>삽입</a:t>
            </a:r>
            <a:endParaRPr lang="en-US" altLang="ko-KR" dirty="0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1671638"/>
            <a:ext cx="896302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653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 eaLnBrk="1" hangingPunct="1">
              <a:defRPr/>
            </a:pPr>
            <a:r>
              <a:rPr lang="en-US" altLang="ko-KR" dirty="0"/>
              <a:t>078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G1</a:t>
            </a:r>
            <a:r>
              <a:rPr lang="ko-KR" altLang="en-US" dirty="0"/>
              <a:t>에 간선 </a:t>
            </a:r>
            <a:r>
              <a:rPr lang="en-US" altLang="ko-KR" dirty="0"/>
              <a:t>(1, 2)</a:t>
            </a:r>
            <a:r>
              <a:rPr lang="ko-KR" altLang="en-US" dirty="0"/>
              <a:t>를 </a:t>
            </a:r>
            <a:r>
              <a:rPr lang="ko-KR" altLang="en-US" dirty="0" smtClean="0"/>
              <a:t>삽입</a:t>
            </a:r>
            <a:endParaRPr lang="en-US" altLang="ko-KR" dirty="0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52589"/>
            <a:ext cx="8446715" cy="334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978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 eaLnBrk="1" hangingPunct="1">
              <a:defRPr/>
            </a:pPr>
            <a:r>
              <a:rPr lang="en-US" altLang="ko-KR" dirty="0"/>
              <a:t>079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G1</a:t>
            </a:r>
            <a:r>
              <a:rPr lang="ko-KR" altLang="en-US" dirty="0"/>
              <a:t>에 간선 </a:t>
            </a:r>
            <a:r>
              <a:rPr lang="en-US" altLang="ko-KR" dirty="0"/>
              <a:t>(1, 0)</a:t>
            </a:r>
            <a:r>
              <a:rPr lang="ko-KR" altLang="en-US" dirty="0"/>
              <a:t>을 </a:t>
            </a:r>
            <a:r>
              <a:rPr lang="ko-KR" altLang="en-US" dirty="0" smtClean="0"/>
              <a:t>삽입</a:t>
            </a:r>
            <a:endParaRPr lang="en-US" altLang="ko-KR" dirty="0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775"/>
            <a:ext cx="8460432" cy="30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966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 eaLnBrk="1" hangingPunct="1">
              <a:defRPr/>
            </a:pPr>
            <a:r>
              <a:rPr lang="en-US" altLang="ko-KR" dirty="0"/>
              <a:t>080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G1</a:t>
            </a:r>
            <a:r>
              <a:rPr lang="ko-KR" altLang="en-US" dirty="0"/>
              <a:t>에 간선 </a:t>
            </a:r>
            <a:r>
              <a:rPr lang="en-US" altLang="ko-KR" dirty="0"/>
              <a:t>(2, 3)</a:t>
            </a:r>
            <a:r>
              <a:rPr lang="ko-KR" altLang="en-US" dirty="0"/>
              <a:t>을 </a:t>
            </a:r>
            <a:r>
              <a:rPr lang="ko-KR" altLang="en-US" dirty="0" smtClean="0"/>
              <a:t>삽입</a:t>
            </a:r>
            <a:endParaRPr lang="en-US" altLang="ko-KR" dirty="0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7" y="1707500"/>
            <a:ext cx="8352928" cy="304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2668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 eaLnBrk="1" hangingPunct="1">
              <a:defRPr/>
            </a:pPr>
            <a:r>
              <a:rPr lang="en-US" altLang="ko-KR" dirty="0"/>
              <a:t>081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G1</a:t>
            </a:r>
            <a:r>
              <a:rPr lang="ko-KR" altLang="en-US" dirty="0"/>
              <a:t>에 간선 </a:t>
            </a:r>
            <a:r>
              <a:rPr lang="en-US" altLang="ko-KR" dirty="0"/>
              <a:t>(2, 1)</a:t>
            </a:r>
            <a:r>
              <a:rPr lang="ko-KR" altLang="en-US" dirty="0"/>
              <a:t>을 </a:t>
            </a:r>
            <a:r>
              <a:rPr lang="ko-KR" altLang="en-US" dirty="0" smtClean="0"/>
              <a:t>삽입</a:t>
            </a:r>
            <a:endParaRPr lang="en-US" altLang="ko-KR" dirty="0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69" y="1643063"/>
            <a:ext cx="8291751" cy="301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194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 eaLnBrk="1" hangingPunct="1">
              <a:defRPr/>
            </a:pPr>
            <a:r>
              <a:rPr lang="en-US" altLang="ko-KR" dirty="0"/>
              <a:t>082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G1</a:t>
            </a:r>
            <a:r>
              <a:rPr lang="ko-KR" altLang="en-US" dirty="0"/>
              <a:t>에 간선 </a:t>
            </a:r>
            <a:r>
              <a:rPr lang="en-US" altLang="ko-KR" dirty="0"/>
              <a:t>(3, 2)</a:t>
            </a:r>
            <a:r>
              <a:rPr lang="ko-KR" altLang="en-US" dirty="0"/>
              <a:t>를 </a:t>
            </a:r>
            <a:r>
              <a:rPr lang="ko-KR" altLang="en-US" dirty="0" smtClean="0"/>
              <a:t>삽입</a:t>
            </a:r>
            <a:endParaRPr lang="en-US" altLang="ko-KR" dirty="0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78421"/>
            <a:ext cx="8244408" cy="294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231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 eaLnBrk="1" hangingPunct="1">
              <a:defRPr/>
            </a:pPr>
            <a:r>
              <a:rPr lang="en-US" altLang="ko-KR" dirty="0"/>
              <a:t>083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G1</a:t>
            </a:r>
            <a:r>
              <a:rPr lang="ko-KR" altLang="en-US" dirty="0"/>
              <a:t>에 간선 </a:t>
            </a:r>
            <a:r>
              <a:rPr lang="en-US" altLang="ko-KR" dirty="0"/>
              <a:t>(3, 1)</a:t>
            </a:r>
            <a:r>
              <a:rPr lang="ko-KR" altLang="en-US" dirty="0"/>
              <a:t>을 </a:t>
            </a:r>
            <a:r>
              <a:rPr lang="ko-KR" altLang="en-US" dirty="0" smtClean="0"/>
              <a:t>삽입</a:t>
            </a:r>
            <a:endParaRPr lang="en-US" altLang="ko-KR" dirty="0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54" y="1657350"/>
            <a:ext cx="8316416" cy="299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21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 eaLnBrk="1" hangingPunct="1">
              <a:defRPr/>
            </a:pPr>
            <a:r>
              <a:rPr lang="en-US" altLang="ko-KR" dirty="0"/>
              <a:t>084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G1</a:t>
            </a:r>
            <a:r>
              <a:rPr lang="ko-KR" altLang="en-US" dirty="0"/>
              <a:t>에 간선 </a:t>
            </a:r>
            <a:r>
              <a:rPr lang="en-US" altLang="ko-KR" dirty="0"/>
              <a:t>(3, 0)</a:t>
            </a:r>
            <a:r>
              <a:rPr lang="ko-KR" altLang="en-US" dirty="0"/>
              <a:t>을 </a:t>
            </a:r>
            <a:r>
              <a:rPr lang="ko-KR" altLang="en-US" dirty="0" smtClean="0"/>
              <a:t>삽입</a:t>
            </a:r>
            <a:endParaRPr lang="en-US" altLang="ko-KR" dirty="0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91069"/>
            <a:ext cx="8100392" cy="292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832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그래프의 종류</a:t>
            </a:r>
          </a:p>
          <a:p>
            <a:pPr lvl="1" eaLnBrk="1" hangingPunct="1">
              <a:defRPr/>
            </a:pPr>
            <a:r>
              <a:rPr lang="ko-KR" altLang="en-US" dirty="0" err="1"/>
              <a:t>무방향</a:t>
            </a:r>
            <a:r>
              <a:rPr lang="ko-KR" altLang="en-US" dirty="0"/>
              <a:t> 그래프</a:t>
            </a:r>
            <a:r>
              <a:rPr lang="en-US" altLang="ko-KR" dirty="0"/>
              <a:t>(</a:t>
            </a:r>
            <a:r>
              <a:rPr lang="en-US" altLang="ko-KR" baseline="30000" dirty="0"/>
              <a:t>undirected graph</a:t>
            </a:r>
            <a:r>
              <a:rPr lang="en-US" altLang="ko-KR" dirty="0"/>
              <a:t>)</a:t>
            </a:r>
          </a:p>
          <a:p>
            <a:pPr lvl="2" eaLnBrk="1" hangingPunct="1">
              <a:defRPr/>
            </a:pPr>
            <a:r>
              <a:rPr lang="ko-KR" altLang="en-US" dirty="0"/>
              <a:t>두 정점을 연결하는 </a:t>
            </a:r>
            <a:r>
              <a:rPr lang="ko-KR" altLang="en-US" dirty="0" smtClean="0"/>
              <a:t>간선에 </a:t>
            </a:r>
            <a:r>
              <a:rPr lang="ko-KR" altLang="en-US" dirty="0"/>
              <a:t>방향이 없는 그래프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ko-KR" altLang="en-US" dirty="0"/>
              <a:t>정점 </a:t>
            </a:r>
            <a:r>
              <a:rPr lang="en-US" altLang="ko-KR" dirty="0"/>
              <a:t>V</a:t>
            </a:r>
            <a:r>
              <a:rPr lang="en-US" altLang="ko-KR" baseline="-25000" dirty="0"/>
              <a:t>i</a:t>
            </a:r>
            <a:r>
              <a:rPr lang="ko-KR" altLang="en-US" dirty="0"/>
              <a:t>와 정점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ko-KR" altLang="en-US" dirty="0"/>
              <a:t>을 연결하는 </a:t>
            </a:r>
            <a:r>
              <a:rPr lang="ko-KR" altLang="en-US" dirty="0" smtClean="0"/>
              <a:t>간선을 </a:t>
            </a:r>
            <a:r>
              <a:rPr lang="en-US" altLang="ko-KR" dirty="0" smtClean="0"/>
              <a:t>(V</a:t>
            </a:r>
            <a:r>
              <a:rPr lang="en-US" altLang="ko-KR" baseline="-25000" dirty="0" smtClean="0"/>
              <a:t>i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</a:t>
            </a:r>
            <a:r>
              <a:rPr lang="en-US" altLang="ko-KR" baseline="-25000" dirty="0" err="1" smtClean="0"/>
              <a:t>j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/>
              <a:t>표현</a:t>
            </a:r>
          </a:p>
          <a:p>
            <a:pPr lvl="3" eaLnBrk="1" hangingPunct="1">
              <a:defRPr/>
            </a:pPr>
            <a:r>
              <a:rPr lang="en-US" altLang="ko-KR" dirty="0"/>
              <a:t>(V</a:t>
            </a:r>
            <a:r>
              <a:rPr lang="en-US" altLang="ko-KR" baseline="-25000" dirty="0"/>
              <a:t>i</a:t>
            </a:r>
            <a:r>
              <a:rPr lang="en-US" altLang="ko-KR" dirty="0"/>
              <a:t>,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(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en-US" altLang="ko-KR" dirty="0"/>
              <a:t>, V</a:t>
            </a:r>
            <a:r>
              <a:rPr lang="en-US" altLang="ko-KR" baseline="-25000" dirty="0"/>
              <a:t>i</a:t>
            </a:r>
            <a:r>
              <a:rPr lang="en-US" altLang="ko-KR" dirty="0"/>
              <a:t>)</a:t>
            </a:r>
            <a:r>
              <a:rPr lang="ko-KR" altLang="en-US" dirty="0"/>
              <a:t>는 같은 간선을 </a:t>
            </a:r>
            <a:r>
              <a:rPr lang="ko-KR" altLang="en-US" dirty="0" smtClean="0"/>
              <a:t>의미</a:t>
            </a:r>
            <a:endParaRPr lang="en-US" altLang="ko-KR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mtClean="0"/>
              <a:t>그래프의 </a:t>
            </a:r>
            <a:r>
              <a:rPr lang="ko-KR" altLang="en-US" smtClean="0"/>
              <a:t>구조</a:t>
            </a:r>
            <a:endParaRPr lang="ko-KR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69435"/>
            <a:ext cx="8134544" cy="308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defRPr/>
            </a:pPr>
            <a:r>
              <a:rPr lang="en-US" altLang="ko-KR" dirty="0"/>
              <a:t>088~098</a:t>
            </a:r>
            <a:r>
              <a:rPr lang="ko-KR" altLang="en-US" dirty="0"/>
              <a:t>행은 그래프 </a:t>
            </a:r>
            <a:r>
              <a:rPr lang="en-US" altLang="ko-KR" dirty="0"/>
              <a:t>G2</a:t>
            </a:r>
            <a:r>
              <a:rPr lang="ko-KR" altLang="en-US" dirty="0"/>
              <a:t>에 정점 세 개와 간선 여섯 개를 삽입하여 인접 리스트를 구성하고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3" eaLnBrk="1" hangingPunct="1">
              <a:defRPr/>
            </a:pPr>
            <a:r>
              <a:rPr lang="en-US" altLang="ko-KR" dirty="0"/>
              <a:t>089~090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G2</a:t>
            </a:r>
            <a:r>
              <a:rPr lang="ko-KR" altLang="en-US" dirty="0"/>
              <a:t>에 정점을 세 개 </a:t>
            </a:r>
            <a:r>
              <a:rPr lang="ko-KR" altLang="en-US" dirty="0" smtClean="0"/>
              <a:t>삽입</a:t>
            </a:r>
            <a:endParaRPr lang="en-US" altLang="ko-KR" dirty="0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1929902"/>
            <a:ext cx="26955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8805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 eaLnBrk="1" hangingPunct="1">
              <a:defRPr/>
            </a:pPr>
            <a:r>
              <a:rPr lang="en-US" altLang="ko-KR" dirty="0"/>
              <a:t>091~096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G2</a:t>
            </a:r>
            <a:r>
              <a:rPr lang="ko-KR" altLang="en-US" dirty="0"/>
              <a:t>에 간선을 여섯 개</a:t>
            </a:r>
            <a:r>
              <a:rPr lang="en-US" altLang="ko-KR" dirty="0"/>
              <a:t>( (0, 2), (0, 1), (1, 2), (1, 0), (2, 1), (2, 0) ) </a:t>
            </a:r>
            <a:r>
              <a:rPr lang="ko-KR" altLang="en-US" dirty="0" smtClean="0"/>
              <a:t>삽입</a:t>
            </a:r>
            <a:endParaRPr lang="en-US" altLang="ko-KR" dirty="0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16389"/>
            <a:ext cx="8073528" cy="2868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966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defRPr/>
            </a:pPr>
            <a:r>
              <a:rPr lang="en-US" altLang="ko-KR" dirty="0"/>
              <a:t>100~109</a:t>
            </a:r>
            <a:r>
              <a:rPr lang="ko-KR" altLang="en-US" dirty="0"/>
              <a:t>행은 그래프 </a:t>
            </a:r>
            <a:r>
              <a:rPr lang="en-US" altLang="ko-KR" dirty="0"/>
              <a:t>G3</a:t>
            </a:r>
            <a:r>
              <a:rPr lang="ko-KR" altLang="en-US" dirty="0"/>
              <a:t>에 정점 네 개와 간선 다섯 개를 삽입하여 인접 리스트를 구성하고 </a:t>
            </a:r>
            <a:r>
              <a:rPr lang="ko-KR" altLang="en-US" dirty="0" smtClean="0"/>
              <a:t>출력</a:t>
            </a:r>
            <a:endParaRPr lang="en-US" altLang="ko-KR" dirty="0"/>
          </a:p>
          <a:p>
            <a:pPr lvl="3" eaLnBrk="1" hangingPunct="1">
              <a:defRPr/>
            </a:pPr>
            <a:r>
              <a:rPr lang="en-US" altLang="ko-KR" dirty="0"/>
              <a:t>101~102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G3</a:t>
            </a:r>
            <a:r>
              <a:rPr lang="ko-KR" altLang="en-US" dirty="0"/>
              <a:t>에 정점을 네 개 </a:t>
            </a:r>
            <a:r>
              <a:rPr lang="ko-KR" altLang="en-US" dirty="0" smtClean="0"/>
              <a:t>삽입</a:t>
            </a:r>
            <a:endParaRPr lang="en-US" altLang="ko-KR" dirty="0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8" y="2058765"/>
            <a:ext cx="267652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751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 eaLnBrk="1" hangingPunct="1">
              <a:defRPr/>
            </a:pPr>
            <a:r>
              <a:rPr lang="en-US" altLang="ko-KR" dirty="0"/>
              <a:t>103~107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G3</a:t>
            </a:r>
            <a:r>
              <a:rPr lang="ko-KR" altLang="en-US" dirty="0"/>
              <a:t>에 간선을 다섯 개</a:t>
            </a:r>
            <a:r>
              <a:rPr lang="en-US" altLang="ko-KR" dirty="0"/>
              <a:t>(&lt;0, 3&gt;, &lt;0, 1&gt;, &lt;1, 3&gt;, &lt;1, 2&gt;, &lt;2, 3&gt;) </a:t>
            </a:r>
            <a:r>
              <a:rPr lang="ko-KR" altLang="en-US" dirty="0" smtClean="0"/>
              <a:t>삽입</a:t>
            </a:r>
            <a:endParaRPr lang="en-US" altLang="ko-KR" dirty="0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30" y="1696539"/>
            <a:ext cx="8223448" cy="347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785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defRPr/>
            </a:pPr>
            <a:r>
              <a:rPr lang="en-US" altLang="ko-KR" dirty="0"/>
              <a:t>111~119</a:t>
            </a:r>
            <a:r>
              <a:rPr lang="ko-KR" altLang="en-US" dirty="0"/>
              <a:t>행은 그래프 </a:t>
            </a:r>
            <a:r>
              <a:rPr lang="en-US" altLang="ko-KR" dirty="0"/>
              <a:t>G4</a:t>
            </a:r>
            <a:r>
              <a:rPr lang="ko-KR" altLang="en-US" dirty="0"/>
              <a:t>에 정점 세 개와 간선 네 개를 삽입하여 인접 리스트를 구성하고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3" eaLnBrk="1" hangingPunct="1">
              <a:defRPr/>
            </a:pPr>
            <a:r>
              <a:rPr lang="en-US" altLang="ko-KR" dirty="0"/>
              <a:t>112~113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G4</a:t>
            </a:r>
            <a:r>
              <a:rPr lang="ko-KR" altLang="en-US" dirty="0"/>
              <a:t>에 정점을 세 개 </a:t>
            </a:r>
            <a:r>
              <a:rPr lang="ko-KR" altLang="en-US" dirty="0" smtClean="0"/>
              <a:t>삽입</a:t>
            </a:r>
            <a:endParaRPr lang="en-US" altLang="ko-KR" dirty="0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2069278"/>
            <a:ext cx="27051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300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 eaLnBrk="1" hangingPunct="1">
              <a:defRPr/>
            </a:pPr>
            <a:r>
              <a:rPr lang="en-US" altLang="ko-KR" dirty="0"/>
              <a:t>114~117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G4</a:t>
            </a:r>
            <a:r>
              <a:rPr lang="ko-KR" altLang="en-US" dirty="0"/>
              <a:t>에 간선을 네 개</a:t>
            </a:r>
            <a:r>
              <a:rPr lang="en-US" altLang="ko-KR" dirty="0"/>
              <a:t>(&lt;0, 2&gt;, &lt;0, 1&gt;, &lt;1, 2&gt;, &lt;1, 0&gt;) </a:t>
            </a:r>
            <a:r>
              <a:rPr lang="ko-KR" altLang="en-US" dirty="0" smtClean="0"/>
              <a:t>삽입</a:t>
            </a:r>
            <a:endParaRPr lang="en-US" altLang="ko-KR" dirty="0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8009334" cy="267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329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그래프 </a:t>
            </a:r>
            <a:r>
              <a:rPr lang="ko-KR" altLang="en-US" smtClean="0"/>
              <a:t>순회</a:t>
            </a:r>
            <a:r>
              <a:rPr lang="en-US" altLang="ko-KR" baseline="30000" smtClean="0"/>
              <a:t>graph traversal</a:t>
            </a:r>
            <a:r>
              <a:rPr lang="en-US" altLang="ko-KR" smtClean="0"/>
              <a:t>, </a:t>
            </a:r>
            <a:r>
              <a:rPr lang="ko-KR" altLang="en-US" smtClean="0"/>
              <a:t>그래프 </a:t>
            </a:r>
            <a:r>
              <a:rPr lang="ko-KR" altLang="en-US" smtClean="0"/>
              <a:t>탐색</a:t>
            </a:r>
            <a:r>
              <a:rPr lang="en-US" altLang="ko-KR" baseline="30000" smtClean="0"/>
              <a:t>graph search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하나의 정점에서 시작하여 그래프에 있는 </a:t>
            </a:r>
            <a:r>
              <a:rPr lang="ko-KR" altLang="en-US" spc="-100" dirty="0" smtClean="0"/>
              <a:t>모든 정점을 한번씩 방문하여 </a:t>
            </a:r>
            <a:r>
              <a:rPr lang="ko-KR" altLang="en-US" dirty="0" smtClean="0"/>
              <a:t>처리하는 연산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 smtClean="0"/>
              <a:t>그래프 탐색방법</a:t>
            </a:r>
          </a:p>
          <a:p>
            <a:pPr lvl="2" eaLnBrk="1" hangingPunct="1">
              <a:defRPr/>
            </a:pPr>
            <a:r>
              <a:rPr lang="ko-KR" altLang="en-US" dirty="0" smtClean="0"/>
              <a:t>깊이 우선 탐색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depth first search : DFS</a:t>
            </a:r>
            <a:r>
              <a:rPr lang="en-US" altLang="ko-KR" dirty="0" smtClean="0"/>
              <a:t>) 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ko-KR" altLang="en-US" dirty="0" smtClean="0"/>
              <a:t>너비 우선 탐색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breadth first search : BFS</a:t>
            </a:r>
            <a:r>
              <a:rPr lang="en-US" altLang="ko-KR" dirty="0" smtClean="0"/>
              <a:t>) </a:t>
            </a:r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56685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그래프 순회의 예</a:t>
            </a:r>
            <a:r>
              <a:rPr lang="en-US" altLang="ko-KR" smtClean="0"/>
              <a:t>)  </a:t>
            </a:r>
            <a:r>
              <a:rPr lang="ko-KR" altLang="en-US" smtClean="0"/>
              <a:t>우물 파기</a:t>
            </a:r>
          </a:p>
          <a:p>
            <a:pPr lvl="2" eaLnBrk="1" hangingPunct="1">
              <a:lnSpc>
                <a:spcPct val="110000"/>
              </a:lnSpc>
            </a:pPr>
            <a:r>
              <a:rPr lang="ko-KR" altLang="en-US" smtClean="0"/>
              <a:t>한 지점을 골라서 팔 수 있을 때까지 계속해서 깊게 파다가 아무리 땅을 파도 물이 나오지 않으면</a:t>
            </a:r>
            <a:r>
              <a:rPr lang="en-US" altLang="ko-KR" smtClean="0"/>
              <a:t>, </a:t>
            </a:r>
            <a:r>
              <a:rPr lang="ko-KR" altLang="en-US" smtClean="0"/>
              <a:t>밖으로 나와 다른 지점을 골라서 다시 깊게 땅을 파는 방법  </a:t>
            </a:r>
            <a:r>
              <a:rPr lang="en-US" altLang="ko-KR" smtClean="0"/>
              <a:t>( ☞ </a:t>
            </a:r>
            <a:r>
              <a:rPr lang="ko-KR" altLang="en-US" smtClean="0"/>
              <a:t>깊이 우선 탐색 </a:t>
            </a:r>
            <a:r>
              <a:rPr lang="en-US" altLang="ko-KR" smtClean="0"/>
              <a:t>)</a:t>
            </a:r>
          </a:p>
          <a:p>
            <a:pPr lvl="2" eaLnBrk="1" hangingPunct="1"/>
            <a:r>
              <a:rPr lang="ko-KR" altLang="en-US" smtClean="0"/>
              <a:t>여러 지점을 고르게 파보고 물이 나오지 않으면</a:t>
            </a:r>
            <a:r>
              <a:rPr lang="en-US" altLang="ko-KR" smtClean="0"/>
              <a:t>, </a:t>
            </a:r>
            <a:r>
              <a:rPr lang="ko-KR" altLang="en-US" smtClean="0"/>
              <a:t>파놓은 구덩이들을 다시 좀더 깊게 파는 방법  </a:t>
            </a:r>
            <a:r>
              <a:rPr lang="en-US" altLang="ko-KR" smtClean="0"/>
              <a:t>( ☞ </a:t>
            </a:r>
            <a:r>
              <a:rPr lang="ko-KR" altLang="en-US" smtClean="0"/>
              <a:t>너비 우선 탐색 </a:t>
            </a:r>
            <a:r>
              <a:rPr lang="en-US" altLang="ko-KR" smtClean="0"/>
              <a:t>)</a:t>
            </a:r>
          </a:p>
          <a:p>
            <a:pPr lvl="1" eaLnBrk="1" hangingPunct="1"/>
            <a:endParaRPr lang="en-US" altLang="ko-KR" smtClean="0"/>
          </a:p>
        </p:txBody>
      </p:sp>
      <p:sp>
        <p:nvSpPr>
          <p:cNvPr id="389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 </a:t>
            </a:r>
            <a:endParaRPr lang="ko-KR" altLang="en-US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498" y="3134598"/>
            <a:ext cx="6531696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깊이 우선 </a:t>
            </a:r>
            <a:r>
              <a:rPr lang="ko-KR" altLang="en-US" dirty="0" smtClean="0"/>
              <a:t>탐색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순회 방법</a:t>
            </a:r>
          </a:p>
          <a:p>
            <a:pPr lvl="2" eaLnBrk="1" hangingPunct="1">
              <a:defRPr/>
            </a:pPr>
            <a:r>
              <a:rPr lang="ko-KR" altLang="en-US" dirty="0"/>
              <a:t>시작 정점의 한 방향으로 갈 수 있는 경로가 있는 곳까지 깊이 탐색해 가다가 더 이상 갈 곳이 </a:t>
            </a:r>
            <a:r>
              <a:rPr lang="ko-KR" altLang="en-US" dirty="0" smtClean="0"/>
              <a:t>없으면</a:t>
            </a:r>
            <a:r>
              <a:rPr lang="en-US" altLang="ko-KR" dirty="0"/>
              <a:t>, </a:t>
            </a:r>
            <a:r>
              <a:rPr lang="ko-KR" altLang="en-US" dirty="0" smtClean="0"/>
              <a:t>가장 </a:t>
            </a:r>
            <a:r>
              <a:rPr lang="ko-KR" altLang="en-US" dirty="0"/>
              <a:t>마지막에 만났던 갈림길 간선이 있는 정점으로 </a:t>
            </a:r>
            <a:r>
              <a:rPr lang="ko-KR" altLang="en-US" dirty="0" smtClean="0"/>
              <a:t>되돌아와 다른 </a:t>
            </a:r>
            <a:r>
              <a:rPr lang="ko-KR" altLang="en-US" dirty="0"/>
              <a:t>방향의 간선으로 탐색을 계속 반복하여 결국 모든 정점을 방문하는 순회방법</a:t>
            </a:r>
          </a:p>
          <a:p>
            <a:pPr lvl="2" eaLnBrk="1" hangingPunct="1">
              <a:defRPr/>
            </a:pPr>
            <a:r>
              <a:rPr lang="ko-KR" altLang="en-US" dirty="0"/>
              <a:t>가장 마지막에 만났던 갈림길 간선의 정점으로 가장 먼저 되돌아가서 다시 깊이 우선 탐색을 반복해야 하므로 </a:t>
            </a:r>
            <a:r>
              <a:rPr lang="ko-KR" altLang="en-US" dirty="0" err="1"/>
              <a:t>후입선출</a:t>
            </a:r>
            <a:r>
              <a:rPr lang="ko-KR" altLang="en-US" dirty="0"/>
              <a:t> 구조의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스택</a:t>
            </a:r>
            <a:r>
              <a:rPr lang="ko-KR" altLang="en-US" dirty="0"/>
              <a:t> 사용 </a:t>
            </a:r>
          </a:p>
          <a:p>
            <a:pPr marL="0" indent="0" eaLnBrk="1" hangingPunct="1">
              <a:buNone/>
              <a:defRPr/>
            </a:pPr>
            <a:endParaRPr lang="en-US" altLang="ko-KR" dirty="0"/>
          </a:p>
        </p:txBody>
      </p:sp>
      <p:sp>
        <p:nvSpPr>
          <p:cNvPr id="399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73" y="3717032"/>
            <a:ext cx="8159784" cy="292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7616"/>
            <a:ext cx="8686800" cy="544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방향 그래프</a:t>
            </a:r>
            <a:r>
              <a:rPr lang="en-US" altLang="ko-KR" dirty="0"/>
              <a:t>(</a:t>
            </a:r>
            <a:r>
              <a:rPr lang="en-US" altLang="ko-KR" baseline="30000" dirty="0"/>
              <a:t>directed graph</a:t>
            </a:r>
            <a:r>
              <a:rPr lang="en-US" altLang="ko-KR" dirty="0"/>
              <a:t>) , </a:t>
            </a:r>
            <a:r>
              <a:rPr lang="ko-KR" altLang="en-US" dirty="0" err="1"/>
              <a:t>다이그래프</a:t>
            </a:r>
            <a:r>
              <a:rPr lang="en-US" altLang="ko-KR" dirty="0"/>
              <a:t>(</a:t>
            </a:r>
            <a:r>
              <a:rPr lang="en-US" altLang="ko-KR" baseline="30000" dirty="0"/>
              <a:t>digraph</a:t>
            </a:r>
            <a:r>
              <a:rPr lang="en-US" altLang="ko-KR" dirty="0"/>
              <a:t>)</a:t>
            </a:r>
          </a:p>
          <a:p>
            <a:pPr lvl="2" eaLnBrk="1" hangingPunct="1">
              <a:defRPr/>
            </a:pPr>
            <a:r>
              <a:rPr lang="ko-KR" altLang="en-US" dirty="0" smtClean="0"/>
              <a:t>간선에 방향이 있는 </a:t>
            </a:r>
            <a:r>
              <a:rPr lang="ko-KR" altLang="en-US" dirty="0"/>
              <a:t>그래프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ko-KR" altLang="en-US" dirty="0"/>
              <a:t>정점 </a:t>
            </a:r>
            <a:r>
              <a:rPr lang="en-US" altLang="ko-KR" dirty="0"/>
              <a:t>V</a:t>
            </a:r>
            <a:r>
              <a:rPr lang="en-US" altLang="ko-KR" baseline="-25000" dirty="0"/>
              <a:t>i</a:t>
            </a:r>
            <a:r>
              <a:rPr lang="ko-KR" altLang="en-US" dirty="0"/>
              <a:t>에서 정점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ko-KR" altLang="en-US" dirty="0"/>
              <a:t>를 연결하는 간선 즉</a:t>
            </a:r>
            <a:r>
              <a:rPr lang="en-US" altLang="ko-KR" dirty="0"/>
              <a:t>,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i</a:t>
            </a:r>
            <a:r>
              <a:rPr lang="en-US" altLang="ko-KR" dirty="0" err="1"/>
              <a:t>→V</a:t>
            </a:r>
            <a:r>
              <a:rPr lang="en-US" altLang="ko-KR" baseline="-25000" dirty="0" err="1"/>
              <a:t>j</a:t>
            </a:r>
            <a:r>
              <a:rPr lang="ko-KR" altLang="en-US" dirty="0"/>
              <a:t>를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&lt;V</a:t>
            </a:r>
            <a:r>
              <a:rPr lang="en-US" altLang="ko-KR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ko-KR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en-US" altLang="ko-KR" baseline="-250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j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&gt;</a:t>
            </a:r>
            <a:r>
              <a:rPr lang="ko-KR" altLang="en-US" dirty="0"/>
              <a:t>로 표현</a:t>
            </a:r>
          </a:p>
          <a:p>
            <a:pPr lvl="3" eaLnBrk="1" hangingPunct="1">
              <a:defRPr/>
            </a:pPr>
            <a:r>
              <a:rPr lang="en-US" altLang="ko-KR" dirty="0"/>
              <a:t>V</a:t>
            </a:r>
            <a:r>
              <a:rPr lang="en-US" altLang="ko-KR" baseline="-25000" dirty="0"/>
              <a:t>i</a:t>
            </a:r>
            <a:r>
              <a:rPr lang="ko-KR" altLang="en-US" dirty="0"/>
              <a:t>를 꼬리</a:t>
            </a:r>
            <a:r>
              <a:rPr lang="en-US" altLang="ko-KR" dirty="0"/>
              <a:t>(tail),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ko-KR" altLang="en-US" dirty="0"/>
              <a:t>를 머리</a:t>
            </a:r>
            <a:r>
              <a:rPr lang="en-US" altLang="ko-KR" dirty="0"/>
              <a:t>(head)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  <a:p>
            <a:pPr lvl="3" eaLnBrk="1" hangingPunct="1">
              <a:lnSpc>
                <a:spcPct val="130000"/>
              </a:lnSpc>
              <a:defRPr/>
            </a:pPr>
            <a:r>
              <a:rPr lang="en-US" altLang="ko-KR" dirty="0"/>
              <a:t>&lt;V</a:t>
            </a:r>
            <a:r>
              <a:rPr lang="en-US" altLang="ko-KR" baseline="-25000" dirty="0"/>
              <a:t>i</a:t>
            </a:r>
            <a:r>
              <a:rPr lang="en-US" altLang="ko-KR" dirty="0"/>
              <a:t>,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en-US" altLang="ko-KR" dirty="0"/>
              <a:t>&gt;</a:t>
            </a:r>
            <a:r>
              <a:rPr lang="ko-KR" altLang="en-US" dirty="0"/>
              <a:t>와 </a:t>
            </a:r>
            <a:r>
              <a:rPr lang="en-US" altLang="ko-KR" dirty="0"/>
              <a:t>&lt;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en-US" altLang="ko-KR" dirty="0"/>
              <a:t>, V</a:t>
            </a:r>
            <a:r>
              <a:rPr lang="en-US" altLang="ko-KR" baseline="-25000" dirty="0"/>
              <a:t>i</a:t>
            </a:r>
            <a:r>
              <a:rPr lang="en-US" altLang="ko-KR" dirty="0"/>
              <a:t>&gt;</a:t>
            </a:r>
            <a:r>
              <a:rPr lang="ko-KR" altLang="en-US" dirty="0"/>
              <a:t>는 서로 다른 </a:t>
            </a:r>
            <a:r>
              <a:rPr lang="ko-KR" altLang="en-US" dirty="0" smtClean="0"/>
              <a:t>간선을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의미</a:t>
            </a:r>
            <a:endParaRPr lang="ko-KR" altLang="en-US" dirty="0"/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그래프의 구조</a:t>
            </a:r>
            <a:endParaRPr lang="ko-KR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06" y="3042511"/>
            <a:ext cx="8420100" cy="3191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/>
            <a:r>
              <a:rPr lang="ko-KR" altLang="en-US" dirty="0"/>
              <a:t>알고리즘에 따라 그래프 </a:t>
            </a:r>
            <a:r>
              <a:rPr lang="en-US" altLang="ko-KR" dirty="0"/>
              <a:t>G9</a:t>
            </a:r>
            <a:r>
              <a:rPr lang="ko-KR" altLang="en-US" dirty="0"/>
              <a:t>를 깊이 우선 순회하는 </a:t>
            </a:r>
            <a:r>
              <a:rPr lang="ko-KR" altLang="en-US" dirty="0" smtClean="0"/>
              <a:t>과정</a:t>
            </a:r>
          </a:p>
          <a:p>
            <a:pPr marL="895350" lvl="3" indent="0" eaLnBrk="1" hangingPunct="1">
              <a:buNone/>
            </a:pPr>
            <a:r>
              <a:rPr lang="en-US" altLang="ko-KR" dirty="0" smtClean="0"/>
              <a:t>① </a:t>
            </a:r>
            <a:r>
              <a:rPr lang="ko-KR" altLang="en-US" dirty="0"/>
              <a:t>그래프 </a:t>
            </a:r>
            <a:r>
              <a:rPr lang="en-US" altLang="ko-KR" dirty="0"/>
              <a:t>G9</a:t>
            </a:r>
            <a:r>
              <a:rPr lang="ko-KR" altLang="en-US" dirty="0"/>
              <a:t>의 깊이 우선 탐색을 위한 초기 상태 </a:t>
            </a:r>
            <a:r>
              <a:rPr lang="en-US" altLang="ko-KR" dirty="0"/>
              <a:t>: </a:t>
            </a:r>
            <a:r>
              <a:rPr lang="ko-KR" altLang="en-US" dirty="0"/>
              <a:t>배열</a:t>
            </a:r>
            <a:r>
              <a:rPr lang="en-US" altLang="ko-KR" dirty="0"/>
              <a:t>v </a:t>
            </a:r>
            <a:r>
              <a:rPr lang="en-US" altLang="ko-KR" dirty="0" err="1"/>
              <a:t>isited</a:t>
            </a:r>
            <a:r>
              <a:rPr lang="ko-KR" altLang="en-US" dirty="0"/>
              <a:t>를 </a:t>
            </a:r>
            <a:r>
              <a:rPr lang="en-US" altLang="ko-KR" dirty="0"/>
              <a:t>false</a:t>
            </a:r>
            <a:r>
              <a:rPr lang="ko-KR" altLang="en-US" dirty="0"/>
              <a:t>로 초기화하고 공백 </a:t>
            </a:r>
            <a:r>
              <a:rPr lang="ko-KR" altLang="en-US" dirty="0" err="1"/>
              <a:t>스택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56021"/>
            <a:ext cx="7717797" cy="3122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895350" lvl="3" indent="0" eaLnBrk="1" hangingPunct="1">
              <a:buNone/>
            </a:pPr>
            <a:r>
              <a:rPr lang="en-US" altLang="ko-KR" dirty="0" smtClean="0"/>
              <a:t>② </a:t>
            </a:r>
            <a:r>
              <a:rPr lang="ko-KR" altLang="en-US" dirty="0"/>
              <a:t>정점 </a:t>
            </a:r>
            <a:r>
              <a:rPr lang="en-US" altLang="ko-KR" dirty="0"/>
              <a:t>A</a:t>
            </a:r>
            <a:r>
              <a:rPr lang="ko-KR" altLang="en-US" dirty="0"/>
              <a:t>를 시작으로 깊이 우선 탐색을 </a:t>
            </a:r>
            <a:r>
              <a:rPr lang="ko-KR" altLang="en-US" dirty="0" smtClean="0"/>
              <a:t>시작</a:t>
            </a:r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91154"/>
            <a:ext cx="7227007" cy="3810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64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895350" lvl="3" indent="0" eaLnBrk="1" hangingPunct="1">
              <a:buNone/>
            </a:pPr>
            <a:r>
              <a:rPr lang="en-US" altLang="ko-KR" dirty="0" smtClean="0"/>
              <a:t>③ </a:t>
            </a:r>
            <a:r>
              <a:rPr lang="ko-KR" altLang="en-US" dirty="0"/>
              <a:t>정점 </a:t>
            </a:r>
            <a:r>
              <a:rPr lang="en-US" altLang="ko-KR" dirty="0"/>
              <a:t>A</a:t>
            </a:r>
            <a:r>
              <a:rPr lang="ko-KR" altLang="en-US" dirty="0"/>
              <a:t>에 방문하지 않은 정점 </a:t>
            </a:r>
            <a:r>
              <a:rPr lang="en-US" altLang="ko-KR" dirty="0"/>
              <a:t>B, C</a:t>
            </a:r>
            <a:r>
              <a:rPr lang="ko-KR" altLang="en-US" dirty="0"/>
              <a:t>가 있으므로 </a:t>
            </a:r>
            <a:r>
              <a:rPr lang="en-US" altLang="ko-KR" dirty="0"/>
              <a:t>A</a:t>
            </a:r>
            <a:r>
              <a:rPr lang="ko-KR" altLang="en-US" dirty="0"/>
              <a:t>를 </a:t>
            </a:r>
            <a:r>
              <a:rPr lang="ko-KR" altLang="en-US" dirty="0" err="1"/>
              <a:t>스택에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인접 </a:t>
            </a:r>
            <a:r>
              <a:rPr lang="ko-KR" altLang="en-US" dirty="0" smtClean="0"/>
              <a:t>정점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en-US" altLang="ko-KR" dirty="0"/>
              <a:t>B</a:t>
            </a:r>
            <a:r>
              <a:rPr lang="ko-KR" altLang="en-US" dirty="0"/>
              <a:t>와 </a:t>
            </a:r>
            <a:r>
              <a:rPr lang="en-US" altLang="ko-KR" dirty="0"/>
              <a:t>C </a:t>
            </a:r>
            <a:r>
              <a:rPr lang="ko-KR" altLang="en-US" dirty="0"/>
              <a:t>중에서 </a:t>
            </a:r>
            <a:r>
              <a:rPr lang="ko-KR" altLang="en-US" dirty="0" smtClean="0"/>
              <a:t>오름차순에 </a:t>
            </a:r>
            <a:r>
              <a:rPr lang="ko-KR" altLang="en-US" dirty="0"/>
              <a:t>따라 </a:t>
            </a:r>
            <a:r>
              <a:rPr lang="en-US" altLang="ko-KR" dirty="0"/>
              <a:t>B</a:t>
            </a:r>
            <a:r>
              <a:rPr lang="ko-KR" altLang="en-US" dirty="0"/>
              <a:t>를 선택하여 탐색을 </a:t>
            </a:r>
            <a:r>
              <a:rPr lang="ko-KR" altLang="en-US" dirty="0" smtClean="0"/>
              <a:t>계속함</a:t>
            </a:r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44824"/>
            <a:ext cx="7344816" cy="4121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977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895350" lvl="3" indent="0" eaLnBrk="1" hangingPunct="1">
              <a:buNone/>
            </a:pPr>
            <a:r>
              <a:rPr lang="en-US" altLang="ko-KR" dirty="0" smtClean="0"/>
              <a:t>④ </a:t>
            </a:r>
            <a:r>
              <a:rPr lang="ko-KR" altLang="en-US" dirty="0"/>
              <a:t>정점 </a:t>
            </a:r>
            <a:r>
              <a:rPr lang="en-US" altLang="ko-KR" dirty="0"/>
              <a:t>B</a:t>
            </a:r>
            <a:r>
              <a:rPr lang="ko-KR" altLang="en-US" dirty="0"/>
              <a:t>에 방문하지 않은 정점 </a:t>
            </a:r>
            <a:r>
              <a:rPr lang="en-US" altLang="ko-KR" dirty="0"/>
              <a:t>D, E</a:t>
            </a:r>
            <a:r>
              <a:rPr lang="ko-KR" altLang="en-US" dirty="0"/>
              <a:t>가 있으므로 </a:t>
            </a:r>
            <a:r>
              <a:rPr lang="en-US" altLang="ko-KR" dirty="0"/>
              <a:t>B</a:t>
            </a:r>
            <a:r>
              <a:rPr lang="ko-KR" altLang="en-US" dirty="0"/>
              <a:t>를 </a:t>
            </a:r>
            <a:r>
              <a:rPr lang="ko-KR" altLang="en-US" dirty="0" err="1"/>
              <a:t>스택에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 smtClean="0"/>
              <a:t>방문하지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/>
              <a:t>않은 인접 정점 </a:t>
            </a:r>
            <a:r>
              <a:rPr lang="en-US" altLang="ko-KR" dirty="0"/>
              <a:t>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 </a:t>
            </a:r>
            <a:r>
              <a:rPr lang="ko-KR" altLang="en-US" dirty="0"/>
              <a:t>중에서 오름차순에 따라 </a:t>
            </a:r>
            <a:r>
              <a:rPr lang="en-US" altLang="ko-KR" dirty="0"/>
              <a:t>D</a:t>
            </a:r>
            <a:r>
              <a:rPr lang="ko-KR" altLang="en-US" dirty="0"/>
              <a:t>를 선택하여 탐색을 </a:t>
            </a:r>
            <a:r>
              <a:rPr lang="ko-KR" altLang="en-US" dirty="0" smtClean="0"/>
              <a:t>계속</a:t>
            </a:r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03000"/>
            <a:ext cx="7488832" cy="3927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73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895350" lvl="3" indent="0" eaLnBrk="1" hangingPunct="1">
              <a:buNone/>
            </a:pPr>
            <a:r>
              <a:rPr lang="en-US" altLang="ko-KR" dirty="0" smtClean="0"/>
              <a:t>⑤ </a:t>
            </a:r>
            <a:r>
              <a:rPr lang="ko-KR" altLang="en-US" dirty="0"/>
              <a:t>정점 </a:t>
            </a:r>
            <a:r>
              <a:rPr lang="en-US" altLang="ko-KR" dirty="0"/>
              <a:t>D</a:t>
            </a:r>
            <a:r>
              <a:rPr lang="ko-KR" altLang="en-US" dirty="0"/>
              <a:t>에 방문하지 않은 정점 </a:t>
            </a:r>
            <a:r>
              <a:rPr lang="en-US" altLang="ko-KR" dirty="0"/>
              <a:t>G</a:t>
            </a:r>
            <a:r>
              <a:rPr lang="ko-KR" altLang="en-US" dirty="0"/>
              <a:t>가 있으므로 </a:t>
            </a:r>
            <a:r>
              <a:rPr lang="en-US" altLang="ko-KR" dirty="0"/>
              <a:t>D</a:t>
            </a:r>
            <a:r>
              <a:rPr lang="ko-KR" altLang="en-US" dirty="0"/>
              <a:t>를 </a:t>
            </a:r>
            <a:r>
              <a:rPr lang="ko-KR" altLang="en-US" dirty="0" err="1"/>
              <a:t>스택에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인접 정점 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G</a:t>
            </a:r>
            <a:r>
              <a:rPr lang="ko-KR" altLang="en-US" dirty="0"/>
              <a:t>를 선택하여 </a:t>
            </a:r>
            <a:r>
              <a:rPr lang="ko-KR" altLang="en-US" dirty="0" smtClean="0"/>
              <a:t>탐색을 계속</a:t>
            </a:r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57768"/>
            <a:ext cx="7283831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03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895350" lvl="3" indent="0" eaLnBrk="1" hangingPunct="1">
              <a:buNone/>
            </a:pPr>
            <a:r>
              <a:rPr lang="en-US" altLang="ko-KR" dirty="0" smtClean="0"/>
              <a:t>⑥ </a:t>
            </a:r>
            <a:r>
              <a:rPr lang="ko-KR" altLang="en-US" dirty="0"/>
              <a:t>정점 </a:t>
            </a:r>
            <a:r>
              <a:rPr lang="en-US" altLang="ko-KR" dirty="0"/>
              <a:t>G</a:t>
            </a:r>
            <a:r>
              <a:rPr lang="ko-KR" altLang="en-US" dirty="0"/>
              <a:t>에 방문하지 않은 정점 </a:t>
            </a:r>
            <a:r>
              <a:rPr lang="en-US" altLang="ko-KR" dirty="0"/>
              <a:t>E, F</a:t>
            </a:r>
            <a:r>
              <a:rPr lang="ko-KR" altLang="en-US" dirty="0"/>
              <a:t>가 있으므로 </a:t>
            </a:r>
            <a:r>
              <a:rPr lang="en-US" altLang="ko-KR" dirty="0"/>
              <a:t>G</a:t>
            </a:r>
            <a:r>
              <a:rPr lang="ko-KR" altLang="en-US" dirty="0"/>
              <a:t>를 </a:t>
            </a:r>
            <a:r>
              <a:rPr lang="ko-KR" altLang="en-US" dirty="0" err="1"/>
              <a:t>스택에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방문하지 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않은 </a:t>
            </a:r>
            <a:r>
              <a:rPr lang="ko-KR" altLang="en-US" dirty="0"/>
              <a:t>인접 정점 </a:t>
            </a:r>
            <a:r>
              <a:rPr lang="en-US" altLang="ko-KR" dirty="0"/>
              <a:t>E</a:t>
            </a:r>
            <a:r>
              <a:rPr lang="ko-KR" altLang="en-US" dirty="0"/>
              <a:t>와 </a:t>
            </a:r>
            <a:r>
              <a:rPr lang="en-US" altLang="ko-KR" dirty="0" smtClean="0"/>
              <a:t>F</a:t>
            </a:r>
            <a:r>
              <a:rPr lang="ko-KR" altLang="en-US" dirty="0" smtClean="0"/>
              <a:t>중에서 </a:t>
            </a:r>
            <a:r>
              <a:rPr lang="ko-KR" altLang="en-US" dirty="0"/>
              <a:t>오름차순에 따라 </a:t>
            </a:r>
            <a:r>
              <a:rPr lang="en-US" altLang="ko-KR" dirty="0"/>
              <a:t>E</a:t>
            </a:r>
            <a:r>
              <a:rPr lang="ko-KR" altLang="en-US" dirty="0"/>
              <a:t>를 선택하여 탐색을 </a:t>
            </a:r>
            <a:r>
              <a:rPr lang="ko-KR" altLang="en-US" dirty="0" smtClean="0"/>
              <a:t>계속</a:t>
            </a:r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44824"/>
            <a:ext cx="7541839" cy="398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8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895350" lvl="3" indent="0" eaLnBrk="1" hangingPunct="1">
              <a:buNone/>
            </a:pPr>
            <a:r>
              <a:rPr lang="en-US" altLang="ko-KR" dirty="0" smtClean="0"/>
              <a:t>⑦ </a:t>
            </a:r>
            <a:r>
              <a:rPr lang="ko-KR" altLang="en-US" dirty="0"/>
              <a:t>정점 </a:t>
            </a:r>
            <a:r>
              <a:rPr lang="en-US" altLang="ko-KR" dirty="0"/>
              <a:t>E</a:t>
            </a:r>
            <a:r>
              <a:rPr lang="ko-KR" altLang="en-US" dirty="0"/>
              <a:t>에 방문하지 않은 정점 </a:t>
            </a:r>
            <a:r>
              <a:rPr lang="en-US" altLang="ko-KR" dirty="0"/>
              <a:t>C</a:t>
            </a:r>
            <a:r>
              <a:rPr lang="ko-KR" altLang="en-US" dirty="0"/>
              <a:t>가 있으므로 </a:t>
            </a:r>
            <a:r>
              <a:rPr lang="en-US" altLang="ko-KR" dirty="0"/>
              <a:t>E</a:t>
            </a:r>
            <a:r>
              <a:rPr lang="ko-KR" altLang="en-US" dirty="0"/>
              <a:t>를 </a:t>
            </a:r>
            <a:r>
              <a:rPr lang="ko-KR" altLang="en-US" dirty="0" err="1"/>
              <a:t>스택에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방문하지 </a:t>
            </a:r>
            <a:r>
              <a:rPr lang="ko-KR" altLang="en-US" dirty="0" smtClean="0"/>
              <a:t>않은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/>
              <a:t>인접 정점 </a:t>
            </a:r>
            <a:r>
              <a:rPr lang="en-US" altLang="ko-KR" dirty="0"/>
              <a:t>C</a:t>
            </a:r>
            <a:r>
              <a:rPr lang="ko-KR" altLang="en-US" dirty="0"/>
              <a:t>를 </a:t>
            </a:r>
            <a:r>
              <a:rPr lang="ko-KR" altLang="en-US" dirty="0" smtClean="0"/>
              <a:t>선택하여 </a:t>
            </a:r>
            <a:r>
              <a:rPr lang="ko-KR" altLang="en-US" dirty="0"/>
              <a:t>탐색을 </a:t>
            </a:r>
            <a:r>
              <a:rPr lang="ko-KR" altLang="en-US" dirty="0" smtClean="0"/>
              <a:t>계속</a:t>
            </a:r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68841"/>
            <a:ext cx="7451747" cy="384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666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895350" lvl="3" indent="0" eaLnBrk="1" hangingPunct="1">
              <a:buNone/>
            </a:pPr>
            <a:r>
              <a:rPr lang="en-US" altLang="ko-KR" dirty="0" smtClean="0"/>
              <a:t>⑧ </a:t>
            </a:r>
            <a:r>
              <a:rPr lang="ko-KR" altLang="en-US" dirty="0"/>
              <a:t>정점 </a:t>
            </a:r>
            <a:r>
              <a:rPr lang="en-US" altLang="ko-KR" dirty="0"/>
              <a:t>C</a:t>
            </a:r>
            <a:r>
              <a:rPr lang="ko-KR" altLang="en-US" dirty="0"/>
              <a:t>에서 방문하지 않은 인접 정점이 없으므로 마지막 정점으로 돌아가기 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위해 </a:t>
            </a:r>
            <a:r>
              <a:rPr lang="ko-KR" altLang="en-US" dirty="0" err="1"/>
              <a:t>스택을</a:t>
            </a:r>
            <a:r>
              <a:rPr lang="ko-KR" altLang="en-US" dirty="0"/>
              <a:t> </a:t>
            </a:r>
            <a:r>
              <a:rPr lang="en-US" altLang="ko-KR" dirty="0"/>
              <a:t>pop</a:t>
            </a:r>
            <a:r>
              <a:rPr lang="ko-KR" altLang="en-US" dirty="0"/>
              <a:t>하여 </a:t>
            </a:r>
            <a:r>
              <a:rPr lang="ko-KR" altLang="en-US" dirty="0" smtClean="0"/>
              <a:t>받은 </a:t>
            </a:r>
            <a:r>
              <a:rPr lang="ko-KR" altLang="en-US" dirty="0"/>
              <a:t>정점 </a:t>
            </a:r>
            <a:r>
              <a:rPr lang="en-US" altLang="ko-KR" dirty="0"/>
              <a:t>E</a:t>
            </a:r>
            <a:r>
              <a:rPr lang="ko-KR" altLang="en-US" dirty="0"/>
              <a:t>에 대해서 방문하지 않은 인접 정점이 </a:t>
            </a:r>
            <a:r>
              <a:rPr lang="ko-KR" altLang="en-US" dirty="0" smtClean="0"/>
              <a:t>있는지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>. </a:t>
            </a:r>
            <a:r>
              <a:rPr lang="ko-KR" altLang="en-US" dirty="0"/>
              <a:t>정점 </a:t>
            </a:r>
            <a:r>
              <a:rPr lang="en-US" altLang="ko-KR" dirty="0"/>
              <a:t>E</a:t>
            </a:r>
            <a:r>
              <a:rPr lang="ko-KR" altLang="en-US" dirty="0"/>
              <a:t>는 방문하지 않은 인접 </a:t>
            </a:r>
            <a:r>
              <a:rPr lang="ko-KR" altLang="en-US" dirty="0" smtClean="0"/>
              <a:t>정점이 없음</a:t>
            </a:r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32856"/>
            <a:ext cx="778355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890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895350" lvl="3" indent="0" eaLnBrk="1" hangingPunct="1">
              <a:buNone/>
            </a:pPr>
            <a:r>
              <a:rPr lang="en-US" altLang="ko-KR" dirty="0" smtClean="0"/>
              <a:t>⑨ </a:t>
            </a:r>
            <a:r>
              <a:rPr lang="ko-KR" altLang="en-US" dirty="0"/>
              <a:t>현재 정점 </a:t>
            </a:r>
            <a:r>
              <a:rPr lang="en-US" altLang="ko-KR" dirty="0"/>
              <a:t>E</a:t>
            </a:r>
            <a:r>
              <a:rPr lang="ko-KR" altLang="en-US" dirty="0"/>
              <a:t>에서 방문할 수 있는 인접 정점이 없으므로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ko-KR" altLang="en-US" dirty="0" err="1"/>
              <a:t>스택을</a:t>
            </a:r>
            <a:r>
              <a:rPr lang="ko-KR" altLang="en-US" dirty="0"/>
              <a:t> </a:t>
            </a:r>
            <a:r>
              <a:rPr lang="en-US" altLang="ko-KR" dirty="0"/>
              <a:t>pop</a:t>
            </a:r>
            <a:r>
              <a:rPr lang="ko-KR" altLang="en-US" dirty="0"/>
              <a:t>하여 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받은 </a:t>
            </a:r>
            <a:r>
              <a:rPr lang="ko-KR" altLang="en-US" dirty="0"/>
              <a:t>정점 </a:t>
            </a:r>
            <a:r>
              <a:rPr lang="en-US" altLang="ko-KR" dirty="0"/>
              <a:t>G</a:t>
            </a:r>
            <a:r>
              <a:rPr lang="ko-KR" altLang="en-US" dirty="0"/>
              <a:t>에 </a:t>
            </a:r>
            <a:r>
              <a:rPr lang="ko-KR" altLang="en-US" dirty="0" smtClean="0"/>
              <a:t>대해서 방문하지 </a:t>
            </a:r>
            <a:r>
              <a:rPr lang="ko-KR" altLang="en-US" dirty="0"/>
              <a:t>않은 인접 정점이 있는지 </a:t>
            </a:r>
            <a:r>
              <a:rPr lang="ko-KR" altLang="en-US" dirty="0" smtClean="0"/>
              <a:t>확인</a:t>
            </a:r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7835036" cy="3543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44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895350" lvl="3" indent="0" eaLnBrk="1" hangingPunct="1">
              <a:buNone/>
            </a:pPr>
            <a:r>
              <a:rPr lang="en-US" altLang="ko-KR" dirty="0" smtClean="0"/>
              <a:t>⑩ </a:t>
            </a:r>
            <a:r>
              <a:rPr lang="ko-KR" altLang="en-US" dirty="0"/>
              <a:t>현재 정점 </a:t>
            </a:r>
            <a:r>
              <a:rPr lang="en-US" altLang="ko-KR" dirty="0"/>
              <a:t>G</a:t>
            </a:r>
            <a:r>
              <a:rPr lang="ko-KR" altLang="en-US" dirty="0"/>
              <a:t>에서 방문하지 않은 정점 </a:t>
            </a:r>
            <a:r>
              <a:rPr lang="en-US" altLang="ko-KR" dirty="0"/>
              <a:t>F</a:t>
            </a:r>
            <a:r>
              <a:rPr lang="ko-KR" altLang="en-US" dirty="0"/>
              <a:t>가 있으므로 </a:t>
            </a:r>
            <a:r>
              <a:rPr lang="en-US" altLang="ko-KR" dirty="0"/>
              <a:t>G</a:t>
            </a:r>
            <a:r>
              <a:rPr lang="ko-KR" altLang="en-US" dirty="0"/>
              <a:t>를 </a:t>
            </a:r>
            <a:r>
              <a:rPr lang="ko-KR" altLang="en-US" dirty="0" err="1"/>
              <a:t>스택에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 smtClean="0"/>
              <a:t>인접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/>
              <a:t>정점 </a:t>
            </a:r>
            <a:r>
              <a:rPr lang="en-US" altLang="ko-KR" dirty="0"/>
              <a:t>F</a:t>
            </a:r>
            <a:r>
              <a:rPr lang="ko-KR" altLang="en-US" dirty="0"/>
              <a:t>를 선택하여 </a:t>
            </a:r>
            <a:r>
              <a:rPr lang="ko-KR" altLang="en-US" dirty="0" smtClean="0"/>
              <a:t>탐색을 계속</a:t>
            </a:r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72816"/>
            <a:ext cx="7564438" cy="396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78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완전 그래프</a:t>
            </a:r>
            <a:r>
              <a:rPr lang="en-US" altLang="ko-KR" dirty="0"/>
              <a:t>(</a:t>
            </a:r>
            <a:r>
              <a:rPr lang="en-US" altLang="ko-KR" baseline="30000" dirty="0"/>
              <a:t>complete graph</a:t>
            </a:r>
            <a:r>
              <a:rPr lang="en-US" altLang="ko-KR" dirty="0"/>
              <a:t>)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dirty="0"/>
              <a:t>각 정점에서 다른 모든 정점을 연결하여 </a:t>
            </a:r>
            <a:r>
              <a:rPr lang="ko-KR" altLang="en-US" dirty="0" smtClean="0"/>
              <a:t>최대로 많은 간선 </a:t>
            </a:r>
            <a:r>
              <a:rPr lang="ko-KR" altLang="en-US" dirty="0"/>
              <a:t>수를 가진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그래프</a:t>
            </a:r>
            <a:endParaRPr lang="ko-KR" altLang="en-US" dirty="0"/>
          </a:p>
          <a:p>
            <a:pPr lvl="2" eaLnBrk="1" hangingPunct="1">
              <a:lnSpc>
                <a:spcPct val="60000"/>
              </a:lnSpc>
              <a:defRPr/>
            </a:pPr>
            <a:r>
              <a:rPr lang="ko-KR" altLang="en-US" dirty="0"/>
              <a:t>정점이 </a:t>
            </a:r>
            <a:r>
              <a:rPr lang="en-US" altLang="ko-KR" dirty="0"/>
              <a:t>n</a:t>
            </a:r>
            <a:r>
              <a:rPr lang="ko-KR" altLang="en-US" dirty="0"/>
              <a:t>개인 </a:t>
            </a:r>
            <a:r>
              <a:rPr lang="ko-KR" altLang="en-US" dirty="0" err="1"/>
              <a:t>무방향</a:t>
            </a:r>
            <a:r>
              <a:rPr lang="ko-KR" altLang="en-US" dirty="0"/>
              <a:t> 그래프에서 최대의 간선 수 </a:t>
            </a:r>
            <a:r>
              <a:rPr lang="en-US" altLang="ko-KR" dirty="0"/>
              <a:t>: 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n(n-1)/2</a:t>
            </a:r>
            <a:r>
              <a:rPr lang="ko-KR" altLang="en-US" dirty="0"/>
              <a:t>개</a:t>
            </a:r>
          </a:p>
          <a:p>
            <a:pPr lvl="2" eaLnBrk="1" hangingPunct="1">
              <a:lnSpc>
                <a:spcPct val="60000"/>
              </a:lnSpc>
              <a:defRPr/>
            </a:pPr>
            <a:r>
              <a:rPr lang="ko-KR" altLang="en-US" dirty="0"/>
              <a:t>정점이 </a:t>
            </a:r>
            <a:r>
              <a:rPr lang="en-US" altLang="ko-KR" dirty="0"/>
              <a:t>n</a:t>
            </a:r>
            <a:r>
              <a:rPr lang="ko-KR" altLang="en-US" dirty="0"/>
              <a:t>개인 방향 그래프의 최대 간선 수 </a:t>
            </a:r>
            <a:r>
              <a:rPr lang="en-US" altLang="ko-KR" dirty="0"/>
              <a:t>: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n(n-1)</a:t>
            </a:r>
            <a:r>
              <a:rPr lang="ko-KR" altLang="en-US" dirty="0"/>
              <a:t>개</a:t>
            </a:r>
          </a:p>
          <a:p>
            <a:pPr lvl="2" eaLnBrk="1" hangingPunct="1">
              <a:lnSpc>
                <a:spcPct val="80000"/>
              </a:lnSpc>
              <a:spcAft>
                <a:spcPts val="200"/>
              </a:spcAft>
              <a:defRPr/>
            </a:pPr>
            <a:r>
              <a:rPr lang="ko-KR" altLang="en-US" dirty="0"/>
              <a:t>완전 그래프의 예 </a:t>
            </a:r>
          </a:p>
          <a:p>
            <a:pPr lvl="3" eaLnBrk="1" hangingPunct="1">
              <a:defRPr/>
            </a:pPr>
            <a:r>
              <a:rPr lang="en-US" altLang="ko-KR" dirty="0"/>
              <a:t>G5</a:t>
            </a:r>
            <a:r>
              <a:rPr lang="ko-KR" altLang="en-US" dirty="0"/>
              <a:t>는 정점의 개수가 </a:t>
            </a:r>
            <a:r>
              <a:rPr lang="en-US" altLang="ko-KR" dirty="0"/>
              <a:t>4</a:t>
            </a:r>
            <a:r>
              <a:rPr lang="ko-KR" altLang="en-US" dirty="0"/>
              <a:t>개인 </a:t>
            </a:r>
            <a:r>
              <a:rPr lang="ko-KR" altLang="en-US" dirty="0" err="1"/>
              <a:t>무방향</a:t>
            </a:r>
            <a:r>
              <a:rPr lang="ko-KR" altLang="en-US" dirty="0"/>
              <a:t> 그래프이므로 완전 그래프가 되려면 	</a:t>
            </a:r>
            <a:r>
              <a:rPr lang="en-US" altLang="ko-KR" dirty="0"/>
              <a:t>4(4-1)/2=6</a:t>
            </a:r>
            <a:r>
              <a:rPr lang="ko-KR" altLang="en-US" dirty="0"/>
              <a:t>개의 간선 연결</a:t>
            </a:r>
          </a:p>
          <a:p>
            <a:pPr lvl="3" eaLnBrk="1" hangingPunct="1">
              <a:defRPr/>
            </a:pPr>
            <a:r>
              <a:rPr lang="en-US" altLang="ko-KR" dirty="0"/>
              <a:t>G6</a:t>
            </a:r>
            <a:r>
              <a:rPr lang="ko-KR" altLang="en-US" dirty="0"/>
              <a:t>은 정점의 개수가 </a:t>
            </a:r>
            <a:r>
              <a:rPr lang="en-US" altLang="ko-KR" dirty="0"/>
              <a:t>4</a:t>
            </a:r>
            <a:r>
              <a:rPr lang="ko-KR" altLang="en-US" dirty="0"/>
              <a:t>개인 방향 그래프이므로 완전 그래프가 되려면 	</a:t>
            </a:r>
            <a:r>
              <a:rPr lang="en-US" altLang="ko-KR" dirty="0"/>
              <a:t>4(4-1)=12</a:t>
            </a:r>
            <a:r>
              <a:rPr lang="ko-KR" altLang="en-US" dirty="0"/>
              <a:t>개의 간선 연결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그래프의 구조</a:t>
            </a:r>
            <a:endParaRPr lang="ko-KR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77072"/>
            <a:ext cx="7091747" cy="237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895350" lvl="3" indent="0" eaLnBrk="1" hangingPunct="1">
              <a:buNone/>
            </a:pPr>
            <a:r>
              <a:rPr lang="en-US" altLang="ko-KR" dirty="0" smtClean="0"/>
              <a:t>⑪ </a:t>
            </a:r>
            <a:r>
              <a:rPr lang="ko-KR" altLang="en-US" dirty="0"/>
              <a:t>현재 정점 </a:t>
            </a:r>
            <a:r>
              <a:rPr lang="en-US" altLang="ko-KR" dirty="0"/>
              <a:t>F</a:t>
            </a:r>
            <a:r>
              <a:rPr lang="ko-KR" altLang="en-US" dirty="0"/>
              <a:t>에서 방문하지 않은 인접 정점이 없으므로 마지막 정점으로 </a:t>
            </a:r>
            <a:r>
              <a:rPr lang="ko-KR" altLang="en-US" dirty="0" smtClean="0"/>
              <a:t>돌아가기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/>
              <a:t>위해 </a:t>
            </a:r>
            <a:r>
              <a:rPr lang="ko-KR" altLang="en-US" dirty="0" err="1"/>
              <a:t>스택을</a:t>
            </a:r>
            <a:r>
              <a:rPr lang="ko-KR" altLang="en-US" dirty="0"/>
              <a:t> </a:t>
            </a:r>
            <a:r>
              <a:rPr lang="en-US" altLang="ko-KR" dirty="0"/>
              <a:t>pop</a:t>
            </a:r>
            <a:r>
              <a:rPr lang="ko-KR" altLang="en-US" dirty="0" smtClean="0"/>
              <a:t>하여 </a:t>
            </a:r>
            <a:r>
              <a:rPr lang="ko-KR" altLang="en-US" dirty="0"/>
              <a:t>받은 정점 </a:t>
            </a:r>
            <a:r>
              <a:rPr lang="en-US" altLang="ko-KR" dirty="0"/>
              <a:t>G</a:t>
            </a:r>
            <a:r>
              <a:rPr lang="ko-KR" altLang="en-US" dirty="0"/>
              <a:t>에 대해서 방문하지 않은 인접 정점이 있는지 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. </a:t>
            </a:r>
            <a:r>
              <a:rPr lang="ko-KR" altLang="en-US" dirty="0"/>
              <a:t>정점 </a:t>
            </a:r>
            <a:r>
              <a:rPr lang="en-US" altLang="ko-KR" dirty="0"/>
              <a:t>G</a:t>
            </a:r>
            <a:r>
              <a:rPr lang="ko-KR" altLang="en-US" dirty="0"/>
              <a:t>는 방문하지 않은 </a:t>
            </a:r>
            <a:r>
              <a:rPr lang="ko-KR" altLang="en-US" dirty="0" smtClean="0"/>
              <a:t>인접 정점이 없음</a:t>
            </a:r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60848"/>
            <a:ext cx="7400953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2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895350" lvl="3" indent="0" eaLnBrk="1" hangingPunct="1">
              <a:buNone/>
            </a:pPr>
            <a:r>
              <a:rPr lang="en-US" altLang="ko-KR" dirty="0" smtClean="0"/>
              <a:t>⑫ </a:t>
            </a:r>
            <a:r>
              <a:rPr lang="ko-KR" altLang="en-US" dirty="0"/>
              <a:t>현재 정점 </a:t>
            </a:r>
            <a:r>
              <a:rPr lang="en-US" altLang="ko-KR" dirty="0"/>
              <a:t>G</a:t>
            </a:r>
            <a:r>
              <a:rPr lang="ko-KR" altLang="en-US" dirty="0"/>
              <a:t>에서 방문하지 않은 인접 정점이 없으므로 다시 마지막 정점으로 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돌아가기 </a:t>
            </a:r>
            <a:r>
              <a:rPr lang="ko-KR" altLang="en-US" dirty="0"/>
              <a:t>위해 </a:t>
            </a:r>
            <a:r>
              <a:rPr lang="ko-KR" altLang="en-US" dirty="0" err="1" smtClean="0"/>
              <a:t>스택을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pop</a:t>
            </a:r>
            <a:r>
              <a:rPr lang="ko-KR" altLang="en-US" dirty="0"/>
              <a:t>하여 받은 정점 </a:t>
            </a:r>
            <a:r>
              <a:rPr lang="en-US" altLang="ko-KR" dirty="0"/>
              <a:t>D</a:t>
            </a:r>
            <a:r>
              <a:rPr lang="ko-KR" altLang="en-US" dirty="0"/>
              <a:t>에 대해서 방문하지 않은 인접 </a:t>
            </a:r>
            <a:r>
              <a:rPr lang="ko-KR" altLang="en-US" dirty="0" smtClean="0"/>
              <a:t>정점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이 </a:t>
            </a:r>
            <a:r>
              <a:rPr lang="ko-KR" altLang="en-US" dirty="0"/>
              <a:t>있는지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. </a:t>
            </a:r>
            <a:r>
              <a:rPr lang="ko-KR" altLang="en-US" dirty="0"/>
              <a:t>정점 </a:t>
            </a:r>
            <a:r>
              <a:rPr lang="en-US" altLang="ko-KR" dirty="0"/>
              <a:t>D</a:t>
            </a:r>
            <a:r>
              <a:rPr lang="ko-KR" altLang="en-US" dirty="0"/>
              <a:t>는 방문하지 </a:t>
            </a:r>
            <a:r>
              <a:rPr lang="ko-KR" altLang="en-US" dirty="0" smtClean="0"/>
              <a:t>않은 인접 </a:t>
            </a:r>
            <a:r>
              <a:rPr lang="ko-KR" altLang="en-US" dirty="0"/>
              <a:t>정점이 </a:t>
            </a:r>
            <a:r>
              <a:rPr lang="ko-KR" altLang="en-US" dirty="0" smtClean="0"/>
              <a:t>없음</a:t>
            </a:r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767908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31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895350" lvl="3" indent="0" eaLnBrk="1" hangingPunct="1">
              <a:buNone/>
            </a:pPr>
            <a:r>
              <a:rPr lang="en-US" altLang="ko-KR" dirty="0" smtClean="0"/>
              <a:t>⑬ </a:t>
            </a:r>
            <a:r>
              <a:rPr lang="ko-KR" altLang="en-US" dirty="0"/>
              <a:t>현재 정점 </a:t>
            </a:r>
            <a:r>
              <a:rPr lang="en-US" altLang="ko-KR" dirty="0"/>
              <a:t>D</a:t>
            </a:r>
            <a:r>
              <a:rPr lang="ko-KR" altLang="en-US" dirty="0"/>
              <a:t>에서 방문하지 않은 인접 정점이 없으므로 다시 마지막 정점으로 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돌아가기 </a:t>
            </a:r>
            <a:r>
              <a:rPr lang="ko-KR" altLang="en-US" dirty="0"/>
              <a:t>위해 </a:t>
            </a:r>
            <a:r>
              <a:rPr lang="ko-KR" altLang="en-US" dirty="0" err="1" smtClean="0"/>
              <a:t>스택을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pop</a:t>
            </a:r>
            <a:r>
              <a:rPr lang="ko-KR" altLang="en-US" dirty="0"/>
              <a:t>하여 받은 정점 </a:t>
            </a:r>
            <a:r>
              <a:rPr lang="en-US" altLang="ko-KR" dirty="0"/>
              <a:t>B</a:t>
            </a:r>
            <a:r>
              <a:rPr lang="ko-KR" altLang="en-US" dirty="0"/>
              <a:t>에 대해서 방문하지 않은 인접 </a:t>
            </a:r>
            <a:r>
              <a:rPr lang="ko-KR" altLang="en-US" dirty="0" smtClean="0"/>
              <a:t>정점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이 </a:t>
            </a:r>
            <a:r>
              <a:rPr lang="ko-KR" altLang="en-US" dirty="0"/>
              <a:t>있는지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. </a:t>
            </a:r>
            <a:r>
              <a:rPr lang="ko-KR" altLang="en-US" dirty="0"/>
              <a:t>정점 </a:t>
            </a:r>
            <a:r>
              <a:rPr lang="en-US" altLang="ko-KR" dirty="0"/>
              <a:t>B</a:t>
            </a:r>
            <a:r>
              <a:rPr lang="ko-KR" altLang="en-US" dirty="0"/>
              <a:t>는 방문하지 </a:t>
            </a:r>
            <a:r>
              <a:rPr lang="ko-KR" altLang="en-US" dirty="0" smtClean="0"/>
              <a:t>않은 인접 </a:t>
            </a:r>
            <a:r>
              <a:rPr lang="ko-KR" altLang="en-US" dirty="0"/>
              <a:t>정점이 </a:t>
            </a:r>
            <a:r>
              <a:rPr lang="ko-KR" altLang="en-US" dirty="0" smtClean="0"/>
              <a:t>없음</a:t>
            </a:r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00" y="2256412"/>
            <a:ext cx="4321393" cy="642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773" y="2996952"/>
            <a:ext cx="7416824" cy="272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08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895350" lvl="3" indent="0" eaLnBrk="1" hangingPunct="1">
              <a:buNone/>
            </a:pPr>
            <a:r>
              <a:rPr lang="en-US" altLang="ko-KR" dirty="0" smtClean="0"/>
              <a:t>⑭ </a:t>
            </a:r>
            <a:r>
              <a:rPr lang="ko-KR" altLang="en-US" dirty="0"/>
              <a:t>현재 정점 </a:t>
            </a:r>
            <a:r>
              <a:rPr lang="en-US" altLang="ko-KR" dirty="0"/>
              <a:t>B</a:t>
            </a:r>
            <a:r>
              <a:rPr lang="ko-KR" altLang="en-US" dirty="0"/>
              <a:t>에서 방문하지 않은 인접 정점이 없으므로 다시 마지막 정점으로 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돌아가기 </a:t>
            </a:r>
            <a:r>
              <a:rPr lang="ko-KR" altLang="en-US" dirty="0"/>
              <a:t>위해 </a:t>
            </a:r>
            <a:r>
              <a:rPr lang="ko-KR" altLang="en-US" dirty="0" err="1" smtClean="0"/>
              <a:t>스택을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pop. </a:t>
            </a:r>
            <a:r>
              <a:rPr lang="ko-KR" altLang="en-US" dirty="0"/>
              <a:t>그리고 받은 정점 </a:t>
            </a:r>
            <a:r>
              <a:rPr lang="en-US" altLang="ko-KR" dirty="0"/>
              <a:t>A</a:t>
            </a:r>
            <a:r>
              <a:rPr lang="ko-KR" altLang="en-US" dirty="0"/>
              <a:t>에 대해서 방문하지 않은 인접 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정점이 </a:t>
            </a:r>
            <a:r>
              <a:rPr lang="ko-KR" altLang="en-US" dirty="0"/>
              <a:t>있는지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. </a:t>
            </a:r>
            <a:r>
              <a:rPr lang="ko-KR" altLang="en-US" dirty="0"/>
              <a:t>정점 </a:t>
            </a:r>
            <a:r>
              <a:rPr lang="en-US" altLang="ko-KR" dirty="0"/>
              <a:t>A</a:t>
            </a:r>
            <a:r>
              <a:rPr lang="ko-KR" altLang="en-US" dirty="0"/>
              <a:t>는 </a:t>
            </a:r>
            <a:r>
              <a:rPr lang="ko-KR" altLang="en-US" dirty="0" smtClean="0"/>
              <a:t>방문 하지 </a:t>
            </a:r>
            <a:r>
              <a:rPr lang="ko-KR" altLang="en-US" dirty="0"/>
              <a:t>않은 인접 정점이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ko-KR" altLang="ko-KR" dirty="0" smtClean="0"/>
              <a:t>⑮</a:t>
            </a:r>
            <a:r>
              <a:rPr lang="ko-KR" altLang="en-US" dirty="0"/>
              <a:t>현재 정점 </a:t>
            </a:r>
            <a:r>
              <a:rPr lang="en-US" altLang="ko-KR" dirty="0"/>
              <a:t>A</a:t>
            </a:r>
            <a:r>
              <a:rPr lang="ko-KR" altLang="en-US" dirty="0"/>
              <a:t>에서 방문하지 않은 인접 정점이 없으므로 마지막 정점으로 돌아가기 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위해 </a:t>
            </a:r>
            <a:r>
              <a:rPr lang="ko-KR" altLang="en-US" dirty="0" err="1"/>
              <a:t>스택을</a:t>
            </a:r>
            <a:r>
              <a:rPr lang="ko-KR" altLang="en-US" dirty="0"/>
              <a:t> </a:t>
            </a:r>
            <a:r>
              <a:rPr lang="en-US" altLang="ko-KR" dirty="0" smtClean="0"/>
              <a:t>pop. </a:t>
            </a:r>
            <a:r>
              <a:rPr lang="ko-KR" altLang="en-US" dirty="0" err="1"/>
              <a:t>스택이</a:t>
            </a:r>
            <a:r>
              <a:rPr lang="ko-KR" altLang="en-US" dirty="0"/>
              <a:t> 공백이므로 깊이 우선 탐색을 </a:t>
            </a:r>
            <a:r>
              <a:rPr lang="ko-KR" altLang="en-US" dirty="0" smtClean="0"/>
              <a:t>종료</a:t>
            </a:r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132856"/>
            <a:ext cx="7272808" cy="330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08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242183" cy="3574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90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그래프 깊이 우선 탐색하기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444p</a:t>
            </a:r>
            <a:endParaRPr lang="ko-KR" altLang="en-US" smtClean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</a:t>
            </a:r>
            <a:r>
              <a:rPr lang="ko-KR" altLang="en-US" smtClean="0"/>
              <a:t>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그래프의 순회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04" y="1772816"/>
            <a:ext cx="46482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8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너비 우선 탐색</a:t>
            </a:r>
            <a:r>
              <a:rPr lang="en-US" altLang="ko-KR" dirty="0"/>
              <a:t>(</a:t>
            </a:r>
            <a:r>
              <a:rPr lang="en-US" altLang="ko-KR" baseline="30000" dirty="0"/>
              <a:t>breadth first search : BFS</a:t>
            </a:r>
            <a:r>
              <a:rPr lang="en-US" altLang="ko-KR" dirty="0"/>
              <a:t>) </a:t>
            </a:r>
          </a:p>
          <a:p>
            <a:pPr lvl="1" eaLnBrk="1" hangingPunct="1">
              <a:defRPr/>
            </a:pPr>
            <a:r>
              <a:rPr lang="ko-KR" altLang="en-US" dirty="0" smtClean="0"/>
              <a:t>탐색 순서 </a:t>
            </a:r>
            <a:endParaRPr lang="ko-KR" altLang="en-US" dirty="0"/>
          </a:p>
          <a:p>
            <a:pPr marL="0" indent="0" eaLnBrk="1" hangingPunct="1">
              <a:buNone/>
              <a:defRPr/>
            </a:pPr>
            <a:endParaRPr lang="en-US" altLang="ko-KR" dirty="0"/>
          </a:p>
        </p:txBody>
      </p:sp>
      <p:sp>
        <p:nvSpPr>
          <p:cNvPr id="675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dirty="0" smtClean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39" y="1989637"/>
            <a:ext cx="8500266" cy="237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5" y="1173180"/>
            <a:ext cx="8489573" cy="5063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알고리즘에 </a:t>
            </a:r>
            <a:r>
              <a:rPr lang="ko-KR" altLang="en-US" dirty="0" smtClean="0"/>
              <a:t>따른 </a:t>
            </a:r>
            <a:r>
              <a:rPr lang="ko-KR" altLang="en-US" dirty="0"/>
              <a:t>그래프 </a:t>
            </a:r>
            <a:r>
              <a:rPr lang="en-US" altLang="ko-KR" dirty="0" smtClean="0"/>
              <a:t>G9</a:t>
            </a:r>
            <a:r>
              <a:rPr lang="ko-KR" altLang="en-US" dirty="0" smtClean="0"/>
              <a:t>의 </a:t>
            </a:r>
            <a:r>
              <a:rPr lang="ko-KR" altLang="en-US" dirty="0"/>
              <a:t>너비 우선 </a:t>
            </a:r>
            <a:r>
              <a:rPr lang="ko-KR" altLang="en-US" dirty="0" smtClean="0"/>
              <a:t>탐색 과정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 smtClean="0"/>
              <a:t>0.</a:t>
            </a:r>
            <a:r>
              <a:rPr lang="ko-KR" altLang="en-US" dirty="0" smtClean="0"/>
              <a:t> 초기상태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visited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로 초기화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공백 큐를 생성</a:t>
            </a:r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6963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7996816" cy="299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/>
              <a:t>① 정점 </a:t>
            </a:r>
            <a:r>
              <a:rPr lang="en-US" altLang="ko-KR" dirty="0"/>
              <a:t>A</a:t>
            </a:r>
            <a:r>
              <a:rPr lang="ko-KR" altLang="en-US" dirty="0"/>
              <a:t>를 시작으로 너비 우선 탐색을 </a:t>
            </a:r>
            <a:r>
              <a:rPr lang="ko-KR" altLang="en-US" dirty="0" smtClean="0"/>
              <a:t>시작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6963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7467532" cy="387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519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smtClean="0"/>
              <a:t>부분 그래프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subgraph</a:t>
            </a:r>
            <a:r>
              <a:rPr lang="en-US" altLang="ko-KR" dirty="0" smtClean="0"/>
              <a:t>) </a:t>
            </a:r>
          </a:p>
          <a:p>
            <a:pPr lvl="2" eaLnBrk="1" hangingPunct="1"/>
            <a:r>
              <a:rPr lang="ko-KR" altLang="en-US" dirty="0" smtClean="0"/>
              <a:t>원래의 그래프에서 정점이나 간선을 일부만 제외하여 만든 그래프</a:t>
            </a:r>
          </a:p>
          <a:p>
            <a:pPr lvl="2" eaLnBrk="1" hangingPunct="1">
              <a:lnSpc>
                <a:spcPct val="80000"/>
              </a:lnSpc>
            </a:pPr>
            <a:r>
              <a:rPr lang="ko-KR" altLang="en-US" dirty="0" smtClean="0"/>
              <a:t>그래프 </a:t>
            </a:r>
            <a:r>
              <a:rPr lang="en-US" altLang="ko-KR" dirty="0" smtClean="0"/>
              <a:t>G</a:t>
            </a:r>
            <a:r>
              <a:rPr lang="ko-KR" altLang="en-US" dirty="0" smtClean="0"/>
              <a:t>와 부분 그래프 </a:t>
            </a:r>
            <a:r>
              <a:rPr lang="en-US" altLang="ko-KR" dirty="0" smtClean="0"/>
              <a:t>G'</a:t>
            </a:r>
            <a:r>
              <a:rPr lang="ko-KR" altLang="en-US" dirty="0" smtClean="0"/>
              <a:t>의 관계</a:t>
            </a:r>
          </a:p>
          <a:p>
            <a:pPr lvl="2" eaLnBrk="1" hangingPunct="1"/>
            <a:endParaRPr lang="en-US" altLang="ko-KR" dirty="0" smtClean="0"/>
          </a:p>
          <a:p>
            <a:pPr lvl="2" eaLnBrk="1" hangingPunct="1"/>
            <a:endParaRPr lang="en-US" altLang="ko-KR" dirty="0"/>
          </a:p>
          <a:p>
            <a:pPr lvl="2" eaLnBrk="1" hangingPunct="1"/>
            <a:endParaRPr lang="en-US" altLang="ko-KR" dirty="0" smtClean="0"/>
          </a:p>
          <a:p>
            <a:pPr lvl="2" eaLnBrk="1" hangingPunct="1"/>
            <a:r>
              <a:rPr lang="ko-KR" altLang="en-US" dirty="0" smtClean="0"/>
              <a:t>그래프 </a:t>
            </a:r>
            <a:r>
              <a:rPr lang="en-US" altLang="ko-KR" dirty="0" smtClean="0"/>
              <a:t>G1</a:t>
            </a:r>
            <a:r>
              <a:rPr lang="ko-KR" altLang="en-US" dirty="0" smtClean="0"/>
              <a:t>에 대한 부분 그래프의 예</a:t>
            </a:r>
          </a:p>
          <a:p>
            <a:pPr lvl="1"/>
            <a:endParaRPr lang="ko-KR" altLang="en-US" dirty="0" smtClean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그래프의 구조</a:t>
            </a:r>
            <a:endParaRPr lang="ko-KR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198171"/>
            <a:ext cx="43053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61" y="3795733"/>
            <a:ext cx="8185887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/>
              <a:t>② 정점 </a:t>
            </a:r>
            <a:r>
              <a:rPr lang="en-US" altLang="ko-KR" dirty="0"/>
              <a:t>A</a:t>
            </a:r>
            <a:r>
              <a:rPr lang="ko-KR" altLang="en-US" dirty="0"/>
              <a:t>에서 방문하지 않은 모든 인접 정점 </a:t>
            </a:r>
            <a:r>
              <a:rPr lang="en-US" altLang="ko-KR" dirty="0"/>
              <a:t>B, C</a:t>
            </a:r>
            <a:r>
              <a:rPr lang="ko-KR" altLang="en-US" dirty="0"/>
              <a:t>를 방문하고 큐에 </a:t>
            </a:r>
            <a:r>
              <a:rPr lang="en-US" altLang="ko-KR" dirty="0" err="1" smtClean="0"/>
              <a:t>enQueue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6963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1534075"/>
            <a:ext cx="7594733" cy="445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248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/>
              <a:t>③ 정점 </a:t>
            </a:r>
            <a:r>
              <a:rPr lang="en-US" altLang="ko-KR" dirty="0"/>
              <a:t>A</a:t>
            </a:r>
            <a:r>
              <a:rPr lang="ko-KR" altLang="en-US" dirty="0"/>
              <a:t>에 대한 인접 정점들을 처리했으므로</a:t>
            </a:r>
            <a:r>
              <a:rPr lang="en-US" altLang="ko-KR" dirty="0"/>
              <a:t>, </a:t>
            </a:r>
            <a:r>
              <a:rPr lang="ko-KR" altLang="en-US" dirty="0"/>
              <a:t>너비 우선 탐색을 계속할 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다음 </a:t>
            </a:r>
            <a:r>
              <a:rPr lang="ko-KR" altLang="en-US" dirty="0"/>
              <a:t>정점을 찾기 위해 </a:t>
            </a:r>
            <a:r>
              <a:rPr lang="ko-KR" altLang="en-US" dirty="0" smtClean="0"/>
              <a:t>큐를 </a:t>
            </a:r>
            <a:r>
              <a:rPr lang="en-US" altLang="ko-KR" dirty="0" err="1" smtClean="0"/>
              <a:t>deQueue</a:t>
            </a:r>
            <a:r>
              <a:rPr lang="ko-KR" altLang="en-US" dirty="0"/>
              <a:t>하여 </a:t>
            </a:r>
            <a:r>
              <a:rPr lang="en-US" altLang="ko-KR" dirty="0"/>
              <a:t>B</a:t>
            </a:r>
            <a:r>
              <a:rPr lang="ko-KR" altLang="en-US" dirty="0"/>
              <a:t>를 </a:t>
            </a:r>
            <a:r>
              <a:rPr lang="ko-KR" altLang="en-US" dirty="0" smtClean="0"/>
              <a:t>받</a:t>
            </a:r>
            <a:r>
              <a:rPr lang="ko-KR" altLang="en-US" dirty="0"/>
              <a:t>음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6963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70" y="1988840"/>
            <a:ext cx="7852453" cy="37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76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/>
              <a:t>④ 정점 </a:t>
            </a:r>
            <a:r>
              <a:rPr lang="en-US" altLang="ko-KR" dirty="0"/>
              <a:t>B</a:t>
            </a:r>
            <a:r>
              <a:rPr lang="ko-KR" altLang="en-US" dirty="0"/>
              <a:t>에서 방문하지 않은 모든 인접 정점 </a:t>
            </a:r>
            <a:r>
              <a:rPr lang="en-US" altLang="ko-KR" dirty="0"/>
              <a:t>D, E</a:t>
            </a:r>
            <a:r>
              <a:rPr lang="ko-KR" altLang="en-US" dirty="0"/>
              <a:t>를 방문하고 큐에 </a:t>
            </a:r>
            <a:r>
              <a:rPr lang="en-US" altLang="ko-KR" dirty="0" err="1" smtClean="0"/>
              <a:t>enQueue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 smtClean="0"/>
          </a:p>
        </p:txBody>
      </p:sp>
      <p:sp>
        <p:nvSpPr>
          <p:cNvPr id="6963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97" y="1556792"/>
            <a:ext cx="7562998" cy="434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198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/>
              <a:t>⑤ 정점 </a:t>
            </a:r>
            <a:r>
              <a:rPr lang="en-US" altLang="ko-KR" dirty="0"/>
              <a:t>B</a:t>
            </a:r>
            <a:r>
              <a:rPr lang="ko-KR" altLang="en-US" dirty="0"/>
              <a:t>에 대한 인접 정점들을 처리했으므로</a:t>
            </a:r>
            <a:r>
              <a:rPr lang="en-US" altLang="ko-KR" dirty="0"/>
              <a:t>, </a:t>
            </a:r>
            <a:r>
              <a:rPr lang="ko-KR" altLang="en-US" dirty="0"/>
              <a:t>너비 우선 탐색을 계속할 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다음 </a:t>
            </a:r>
            <a:r>
              <a:rPr lang="ko-KR" altLang="en-US" dirty="0"/>
              <a:t>정점을 찾기 위해 </a:t>
            </a:r>
            <a:r>
              <a:rPr lang="ko-KR" altLang="en-US" dirty="0" smtClean="0"/>
              <a:t>큐를 </a:t>
            </a:r>
            <a:r>
              <a:rPr lang="en-US" altLang="ko-KR" dirty="0" err="1" smtClean="0"/>
              <a:t>deQueue</a:t>
            </a:r>
            <a:r>
              <a:rPr lang="ko-KR" altLang="en-US" dirty="0"/>
              <a:t>하여 </a:t>
            </a:r>
            <a:r>
              <a:rPr lang="en-US" altLang="ko-KR" dirty="0"/>
              <a:t>C</a:t>
            </a:r>
            <a:r>
              <a:rPr lang="ko-KR" altLang="en-US" dirty="0"/>
              <a:t>를 </a:t>
            </a:r>
            <a:r>
              <a:rPr lang="ko-KR" altLang="en-US" dirty="0" smtClean="0"/>
              <a:t>받음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6963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26" y="1870950"/>
            <a:ext cx="7799702" cy="396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40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/>
              <a:t>⑥ 정점 </a:t>
            </a:r>
            <a:r>
              <a:rPr lang="en-US" altLang="ko-KR" dirty="0"/>
              <a:t>C</a:t>
            </a:r>
            <a:r>
              <a:rPr lang="ko-KR" altLang="en-US" dirty="0"/>
              <a:t>에는 방문하지 않은 인접 정점이 없으므로</a:t>
            </a:r>
            <a:r>
              <a:rPr lang="en-US" altLang="ko-KR" dirty="0"/>
              <a:t>, </a:t>
            </a:r>
            <a:r>
              <a:rPr lang="ko-KR" altLang="en-US" dirty="0"/>
              <a:t>너비 우선 탐색을 </a:t>
            </a:r>
            <a:r>
              <a:rPr lang="ko-KR" altLang="en-US" dirty="0" smtClean="0"/>
              <a:t>계속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할 </a:t>
            </a:r>
            <a:r>
              <a:rPr lang="ko-KR" altLang="en-US" dirty="0"/>
              <a:t>다음 정점을 찾기 위해 </a:t>
            </a:r>
            <a:r>
              <a:rPr lang="ko-KR" altLang="en-US" dirty="0" smtClean="0"/>
              <a:t>큐를 </a:t>
            </a:r>
            <a:r>
              <a:rPr lang="en-US" altLang="ko-KR" dirty="0" err="1"/>
              <a:t>deQueue</a:t>
            </a:r>
            <a:r>
              <a:rPr lang="ko-KR" altLang="en-US" dirty="0"/>
              <a:t>하여 </a:t>
            </a:r>
            <a:r>
              <a:rPr lang="en-US" altLang="ko-KR" dirty="0"/>
              <a:t>D</a:t>
            </a:r>
            <a:r>
              <a:rPr lang="ko-KR" altLang="en-US" dirty="0"/>
              <a:t>를 </a:t>
            </a:r>
            <a:r>
              <a:rPr lang="ko-KR" altLang="en-US" dirty="0" smtClean="0"/>
              <a:t>받음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6963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01457"/>
            <a:ext cx="7272808" cy="3529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22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/>
              <a:t>⑦ 정점 </a:t>
            </a:r>
            <a:r>
              <a:rPr lang="en-US" altLang="ko-KR" dirty="0"/>
              <a:t>D</a:t>
            </a:r>
            <a:r>
              <a:rPr lang="ko-KR" altLang="en-US" dirty="0"/>
              <a:t>에서 방문하지 않은 인접 정점 </a:t>
            </a:r>
            <a:r>
              <a:rPr lang="en-US" altLang="ko-KR" dirty="0"/>
              <a:t>G</a:t>
            </a:r>
            <a:r>
              <a:rPr lang="ko-KR" altLang="en-US" dirty="0"/>
              <a:t>를 방문하고 큐에 </a:t>
            </a:r>
            <a:r>
              <a:rPr lang="en-US" altLang="ko-KR" dirty="0" err="1" smtClean="0"/>
              <a:t>enQueue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6963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986" y="1556792"/>
            <a:ext cx="7632848" cy="4363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12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/>
              <a:t>⑧ 정점 </a:t>
            </a:r>
            <a:r>
              <a:rPr lang="en-US" altLang="ko-KR" dirty="0"/>
              <a:t>D</a:t>
            </a:r>
            <a:r>
              <a:rPr lang="ko-KR" altLang="en-US" dirty="0"/>
              <a:t>에 대한 인접 정점들을 처리했으므로</a:t>
            </a:r>
            <a:r>
              <a:rPr lang="en-US" altLang="ko-KR" dirty="0"/>
              <a:t>, </a:t>
            </a:r>
            <a:r>
              <a:rPr lang="ko-KR" altLang="en-US" dirty="0"/>
              <a:t>너비 우선 탐색을 계속할 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다음 </a:t>
            </a:r>
            <a:r>
              <a:rPr lang="ko-KR" altLang="en-US" dirty="0"/>
              <a:t>정점을 찾기 위해 </a:t>
            </a:r>
            <a:r>
              <a:rPr lang="ko-KR" altLang="en-US" dirty="0" smtClean="0"/>
              <a:t>큐를 </a:t>
            </a:r>
            <a:r>
              <a:rPr lang="en-US" altLang="ko-KR" dirty="0" err="1" smtClean="0"/>
              <a:t>deQueue</a:t>
            </a:r>
            <a:r>
              <a:rPr lang="ko-KR" altLang="en-US" dirty="0"/>
              <a:t>하여 </a:t>
            </a:r>
            <a:r>
              <a:rPr lang="en-US" altLang="ko-KR" dirty="0"/>
              <a:t>E</a:t>
            </a:r>
            <a:r>
              <a:rPr lang="ko-KR" altLang="en-US" dirty="0"/>
              <a:t>를 </a:t>
            </a:r>
            <a:r>
              <a:rPr lang="ko-KR" altLang="en-US" dirty="0" smtClean="0"/>
              <a:t>받음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6963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30" y="1844824"/>
            <a:ext cx="7648883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879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/>
              <a:t>⑨ 정점 </a:t>
            </a:r>
            <a:r>
              <a:rPr lang="en-US" altLang="ko-KR" dirty="0"/>
              <a:t>E</a:t>
            </a:r>
            <a:r>
              <a:rPr lang="ko-KR" altLang="en-US" dirty="0"/>
              <a:t>에는 방문하지 않은 인접 정점이 없으므로</a:t>
            </a:r>
            <a:r>
              <a:rPr lang="en-US" altLang="ko-KR" dirty="0"/>
              <a:t>, </a:t>
            </a:r>
            <a:r>
              <a:rPr lang="ko-KR" altLang="en-US" dirty="0"/>
              <a:t>너비 우선 탐색을 </a:t>
            </a:r>
            <a:r>
              <a:rPr lang="ko-KR" altLang="en-US" dirty="0" smtClean="0"/>
              <a:t>계속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할 </a:t>
            </a:r>
            <a:r>
              <a:rPr lang="ko-KR" altLang="en-US" dirty="0"/>
              <a:t>다음 정점을 찾기 위해 </a:t>
            </a:r>
            <a:r>
              <a:rPr lang="ko-KR" altLang="en-US" dirty="0" smtClean="0"/>
              <a:t>큐를 </a:t>
            </a:r>
            <a:r>
              <a:rPr lang="en-US" altLang="ko-KR" dirty="0" err="1"/>
              <a:t>deQueue</a:t>
            </a:r>
            <a:r>
              <a:rPr lang="ko-KR" altLang="en-US" dirty="0"/>
              <a:t>하여 </a:t>
            </a:r>
            <a:r>
              <a:rPr lang="en-US" altLang="ko-KR" dirty="0"/>
              <a:t>G</a:t>
            </a:r>
            <a:r>
              <a:rPr lang="ko-KR" altLang="en-US" dirty="0"/>
              <a:t>를 </a:t>
            </a:r>
            <a:r>
              <a:rPr lang="ko-KR" altLang="en-US" dirty="0" smtClean="0"/>
              <a:t>받음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6963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65" y="1844824"/>
            <a:ext cx="4430538" cy="689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0928"/>
            <a:ext cx="7936295" cy="307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798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/>
              <a:t>⑩ 정점 </a:t>
            </a:r>
            <a:r>
              <a:rPr lang="en-US" altLang="ko-KR" dirty="0"/>
              <a:t>G</a:t>
            </a:r>
            <a:r>
              <a:rPr lang="ko-KR" altLang="en-US" dirty="0"/>
              <a:t>에서 방문하지 않은 인접 정점 </a:t>
            </a:r>
            <a:r>
              <a:rPr lang="en-US" altLang="ko-KR" dirty="0"/>
              <a:t>F</a:t>
            </a:r>
            <a:r>
              <a:rPr lang="ko-KR" altLang="en-US" dirty="0"/>
              <a:t>를 방문하고 큐에 </a:t>
            </a:r>
            <a:r>
              <a:rPr lang="en-US" altLang="ko-KR" dirty="0" err="1" smtClean="0"/>
              <a:t>enQueue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6963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67" y="1497847"/>
            <a:ext cx="7704856" cy="4346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22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/>
              <a:t>⑪ 정점 </a:t>
            </a:r>
            <a:r>
              <a:rPr lang="en-US" altLang="ko-KR" dirty="0"/>
              <a:t>G</a:t>
            </a:r>
            <a:r>
              <a:rPr lang="ko-KR" altLang="en-US" dirty="0"/>
              <a:t>에 대한 인접 정점들을 처리했으므로</a:t>
            </a:r>
            <a:r>
              <a:rPr lang="en-US" altLang="ko-KR" dirty="0"/>
              <a:t>, </a:t>
            </a:r>
            <a:r>
              <a:rPr lang="ko-KR" altLang="en-US" dirty="0"/>
              <a:t>너비 우선 탐색을 계속할 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다음 </a:t>
            </a:r>
            <a:r>
              <a:rPr lang="ko-KR" altLang="en-US" dirty="0"/>
              <a:t>정점을 찾기 위해 </a:t>
            </a:r>
            <a:r>
              <a:rPr lang="ko-KR" altLang="en-US" dirty="0" smtClean="0"/>
              <a:t>큐를 </a:t>
            </a:r>
            <a:r>
              <a:rPr lang="en-US" altLang="ko-KR" dirty="0" err="1" smtClean="0"/>
              <a:t>deQueue</a:t>
            </a:r>
            <a:r>
              <a:rPr lang="ko-KR" altLang="en-US" dirty="0"/>
              <a:t>하여 </a:t>
            </a:r>
            <a:r>
              <a:rPr lang="en-US" altLang="ko-KR" dirty="0"/>
              <a:t>F</a:t>
            </a:r>
            <a:r>
              <a:rPr lang="ko-KR" altLang="en-US" dirty="0"/>
              <a:t>를 </a:t>
            </a:r>
            <a:r>
              <a:rPr lang="ko-KR" altLang="en-US" dirty="0" smtClean="0"/>
              <a:t>받음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r>
              <a:rPr lang="ko-KR" altLang="en-US" dirty="0" smtClean="0"/>
              <a:t>⑫ 정점 </a:t>
            </a:r>
            <a:r>
              <a:rPr lang="en-US" altLang="ko-KR" dirty="0"/>
              <a:t>F</a:t>
            </a:r>
            <a:r>
              <a:rPr lang="ko-KR" altLang="en-US" dirty="0"/>
              <a:t>는 모든 인접 정점을 방문했으므로</a:t>
            </a:r>
            <a:r>
              <a:rPr lang="en-US" altLang="ko-KR" dirty="0"/>
              <a:t>, </a:t>
            </a:r>
            <a:r>
              <a:rPr lang="ko-KR" altLang="en-US" dirty="0"/>
              <a:t>너비 우선 탐색을 계속할 </a:t>
            </a:r>
            <a:r>
              <a:rPr lang="ko-KR" altLang="en-US" dirty="0" smtClean="0"/>
              <a:t>다음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/>
              <a:t>정점을 찾기 위해 </a:t>
            </a:r>
            <a:r>
              <a:rPr lang="ko-KR" altLang="en-US" dirty="0" smtClean="0"/>
              <a:t>큐를 </a:t>
            </a:r>
            <a:r>
              <a:rPr lang="en-US" altLang="ko-KR" dirty="0" err="1" smtClean="0"/>
              <a:t>deQueue</a:t>
            </a:r>
            <a:r>
              <a:rPr lang="en-US" altLang="ko-KR" dirty="0" smtClean="0"/>
              <a:t>. </a:t>
            </a:r>
            <a:r>
              <a:rPr lang="ko-KR" altLang="en-US" dirty="0"/>
              <a:t>큐가 공백이므로 너비 우선 탐색을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6963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76" y="1785879"/>
            <a:ext cx="7488832" cy="373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74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smtClean="0"/>
              <a:t>가중 그래프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weight graph</a:t>
            </a:r>
            <a:r>
              <a:rPr lang="en-US" altLang="ko-KR" dirty="0" smtClean="0"/>
              <a:t>) , </a:t>
            </a:r>
            <a:r>
              <a:rPr lang="ko-KR" altLang="en-US" dirty="0" smtClean="0"/>
              <a:t>네트워크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network</a:t>
            </a:r>
            <a:r>
              <a:rPr lang="en-US" altLang="ko-KR" dirty="0" smtClean="0"/>
              <a:t>)</a:t>
            </a:r>
          </a:p>
          <a:p>
            <a:pPr lvl="2" eaLnBrk="1" hangingPunct="1"/>
            <a:r>
              <a:rPr lang="ko-KR" altLang="en-US" dirty="0" smtClean="0"/>
              <a:t>정점을 연결하는 간선에 가중치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weight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할당한 그래프</a:t>
            </a:r>
          </a:p>
          <a:p>
            <a:endParaRPr lang="ko-KR" altLang="en-US" dirty="0" smtClean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그래프의 구조</a:t>
            </a:r>
            <a:endParaRPr lang="ko-KR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019300"/>
            <a:ext cx="8153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6963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1300163"/>
            <a:ext cx="57435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6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그래프 너비 우선 탐색하기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458p</a:t>
            </a:r>
            <a:endParaRPr lang="ko-KR" altLang="en-US" smtClean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</a:t>
            </a:r>
            <a:r>
              <a:rPr lang="ko-KR" altLang="en-US" smtClean="0"/>
              <a:t>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그래프의 순회</a:t>
            </a:r>
            <a:endParaRPr lang="ko-KR" alt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27168"/>
            <a:ext cx="474345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29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신장 트리</a:t>
            </a:r>
            <a:r>
              <a:rPr lang="en-US" altLang="ko-KR" dirty="0"/>
              <a:t>(</a:t>
            </a:r>
            <a:r>
              <a:rPr lang="en-US" altLang="ko-KR" baseline="30000" dirty="0"/>
              <a:t>spanning tree</a:t>
            </a:r>
            <a:r>
              <a:rPr lang="en-US" altLang="ko-KR" dirty="0"/>
              <a:t>)</a:t>
            </a:r>
            <a:endParaRPr lang="en-US" altLang="ko-KR" sz="2000" dirty="0"/>
          </a:p>
          <a:p>
            <a:pPr lvl="1" eaLnBrk="1" hangingPunct="1">
              <a:defRPr/>
            </a:pPr>
            <a:r>
              <a:rPr lang="en-US" altLang="ko-KR" dirty="0"/>
              <a:t>n</a:t>
            </a:r>
            <a:r>
              <a:rPr lang="ko-KR" altLang="en-US" dirty="0"/>
              <a:t>개의 정점으로 이루어진 </a:t>
            </a:r>
            <a:r>
              <a:rPr lang="ko-KR" altLang="en-US" dirty="0" err="1"/>
              <a:t>무방향</a:t>
            </a:r>
            <a:r>
              <a:rPr lang="ko-KR" altLang="en-US" dirty="0"/>
              <a:t> 그래프 </a:t>
            </a:r>
            <a:r>
              <a:rPr lang="en-US" altLang="ko-KR" dirty="0"/>
              <a:t>G</a:t>
            </a:r>
            <a:r>
              <a:rPr lang="ko-KR" altLang="en-US" dirty="0"/>
              <a:t>에서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개의 모든 정점</a:t>
            </a:r>
            <a:r>
              <a:rPr lang="ko-KR" altLang="en-US" dirty="0"/>
              <a:t>과 </a:t>
            </a:r>
            <a:endParaRPr lang="en-US" altLang="ko-KR" dirty="0" smtClean="0"/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n-1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개의 간선</a:t>
            </a:r>
            <a:r>
              <a:rPr lang="ko-KR" altLang="en-US" dirty="0"/>
              <a:t>으로 만들어진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sp>
        <p:nvSpPr>
          <p:cNvPr id="9421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62" y="2512976"/>
            <a:ext cx="8352928" cy="2544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smtClean="0"/>
              <a:t>깊이 우선 신장 트리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depth first spanning tree</a:t>
            </a:r>
            <a:r>
              <a:rPr lang="en-US" altLang="ko-KR" dirty="0" smtClean="0"/>
              <a:t>)</a:t>
            </a:r>
          </a:p>
          <a:p>
            <a:pPr lvl="2" eaLnBrk="1" hangingPunct="1"/>
            <a:r>
              <a:rPr lang="ko-KR" altLang="en-US" dirty="0" smtClean="0"/>
              <a:t>깊이 우선 탐색을 이용하여 생성된 신장 트리</a:t>
            </a:r>
          </a:p>
          <a:p>
            <a:pPr lvl="1" eaLnBrk="1" hangingPunct="1"/>
            <a:r>
              <a:rPr lang="ko-KR" altLang="en-US" dirty="0" smtClean="0"/>
              <a:t>너비 우선 신장 트리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breadth first spanning tree</a:t>
            </a:r>
            <a:r>
              <a:rPr lang="en-US" altLang="ko-KR" dirty="0" smtClean="0"/>
              <a:t>)</a:t>
            </a:r>
          </a:p>
          <a:p>
            <a:pPr lvl="2" eaLnBrk="1" hangingPunct="1"/>
            <a:r>
              <a:rPr lang="ko-KR" altLang="en-US" dirty="0" smtClean="0"/>
              <a:t>너비 우선 탐색을 이용하여 생성된 신장 트리</a:t>
            </a:r>
          </a:p>
          <a:p>
            <a:pPr marL="357187" lvl="1" indent="0">
              <a:buNone/>
            </a:pPr>
            <a:endParaRPr lang="ko-KR" altLang="en-US" dirty="0" smtClean="0"/>
          </a:p>
        </p:txBody>
      </p:sp>
      <p:sp>
        <p:nvSpPr>
          <p:cNvPr id="952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0928"/>
            <a:ext cx="8388424" cy="3227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최소 비용 신장 트리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minimum cost spanning tree</a:t>
            </a:r>
            <a:r>
              <a:rPr lang="en-US" altLang="ko-KR" dirty="0" smtClean="0"/>
              <a:t>)</a:t>
            </a:r>
          </a:p>
          <a:p>
            <a:pPr lvl="1" eaLnBrk="1" hangingPunct="1"/>
            <a:r>
              <a:rPr lang="ko-KR" altLang="en-US" dirty="0" err="1" smtClean="0"/>
              <a:t>무방향</a:t>
            </a:r>
            <a:r>
              <a:rPr lang="ko-KR" altLang="en-US" dirty="0" smtClean="0"/>
              <a:t> 가중치 그래프에서 신장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구성하는 간선들의 가중치 합이 최소인 신장 트리</a:t>
            </a:r>
          </a:p>
          <a:p>
            <a:pPr lvl="2" eaLnBrk="1" hangingPunct="1"/>
            <a:r>
              <a:rPr lang="ko-KR" altLang="en-US" dirty="0" smtClean="0"/>
              <a:t>가중치 그래프의 간선에 주어진 가중치</a:t>
            </a:r>
          </a:p>
          <a:p>
            <a:pPr lvl="3" eaLnBrk="1" hangingPunct="1"/>
            <a:r>
              <a:rPr lang="ko-KR" altLang="en-US" dirty="0" smtClean="0"/>
              <a:t>비용이나 거리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시간을 의미하는 값</a:t>
            </a:r>
          </a:p>
          <a:p>
            <a:pPr lvl="1" eaLnBrk="1" hangingPunct="1">
              <a:lnSpc>
                <a:spcPct val="180000"/>
              </a:lnSpc>
            </a:pPr>
            <a:r>
              <a:rPr lang="ko-KR" altLang="en-US" dirty="0" smtClean="0"/>
              <a:t>최소 비용 신장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만드는 알고리즘</a:t>
            </a:r>
          </a:p>
          <a:p>
            <a:pPr lvl="2" eaLnBrk="1" hangingPunct="1"/>
            <a:r>
              <a:rPr lang="ko-KR" altLang="en-US" dirty="0" err="1"/>
              <a:t>크루스칼</a:t>
            </a:r>
            <a:r>
              <a:rPr lang="en-US" altLang="ko-KR" baseline="30000" dirty="0" err="1" smtClean="0"/>
              <a:t>Kruskal</a:t>
            </a:r>
            <a:r>
              <a:rPr lang="ko-KR" altLang="en-US" dirty="0"/>
              <a:t>의</a:t>
            </a:r>
            <a:r>
              <a:rPr lang="ko-KR" altLang="en-US" dirty="0" smtClean="0"/>
              <a:t> 알고리즘</a:t>
            </a:r>
            <a:endParaRPr lang="en-US" altLang="ko-KR" dirty="0" smtClean="0"/>
          </a:p>
          <a:p>
            <a:pPr lvl="2" eaLnBrk="1" hangingPunct="1"/>
            <a:r>
              <a:rPr lang="ko-KR" altLang="en-US" dirty="0" err="1" smtClean="0"/>
              <a:t>프림</a:t>
            </a:r>
            <a:r>
              <a:rPr lang="en-US" altLang="ko-KR" baseline="30000" dirty="0" smtClean="0"/>
              <a:t>Prime</a:t>
            </a:r>
            <a:r>
              <a:rPr lang="ko-KR" altLang="en-US" dirty="0" err="1" smtClean="0"/>
              <a:t>의알고리즘</a:t>
            </a:r>
            <a:endParaRPr lang="ko-KR" altLang="en-US" dirty="0" smtClean="0"/>
          </a:p>
        </p:txBody>
      </p:sp>
      <p:sp>
        <p:nvSpPr>
          <p:cNvPr id="962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크루스칼</a:t>
            </a:r>
            <a:r>
              <a:rPr lang="ko-KR" altLang="en-US" dirty="0"/>
              <a:t> 알고리즘 </a:t>
            </a:r>
            <a:r>
              <a:rPr lang="en-US" altLang="ko-KR" dirty="0" smtClean="0"/>
              <a:t>Ⅰ</a:t>
            </a:r>
          </a:p>
          <a:p>
            <a:pPr lvl="1" eaLnBrk="1" hangingPunct="1"/>
            <a:r>
              <a:rPr lang="ko-KR" altLang="en-US" dirty="0" smtClean="0"/>
              <a:t>가중치가 높은 간선을 제거하면서 최소 비용 신장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만드는 방법</a:t>
            </a:r>
          </a:p>
          <a:p>
            <a:pPr lvl="1" eaLnBrk="1" hangingPunct="1"/>
            <a:r>
              <a:rPr lang="ko-KR" altLang="en-US" dirty="0" smtClean="0"/>
              <a:t>순</a:t>
            </a:r>
            <a:r>
              <a:rPr lang="ko-KR" altLang="en-US" dirty="0"/>
              <a:t>서</a:t>
            </a:r>
            <a:r>
              <a:rPr lang="en-US" altLang="ko-KR" dirty="0" smtClean="0"/>
              <a:t> 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41" y="2332855"/>
            <a:ext cx="8352928" cy="230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err="1"/>
              <a:t>크루스칼</a:t>
            </a:r>
            <a:r>
              <a:rPr lang="ko-KR" altLang="en-US" dirty="0"/>
              <a:t> 알고리즘</a:t>
            </a:r>
            <a:r>
              <a:rPr lang="en-US" altLang="ko-KR" dirty="0" smtClean="0"/>
              <a:t>Ⅰ</a:t>
            </a:r>
            <a:r>
              <a:rPr lang="ko-KR" altLang="en-US" dirty="0" smtClean="0"/>
              <a:t>을 이용하여 </a:t>
            </a:r>
            <a:r>
              <a:rPr lang="en-US" altLang="ko-KR" dirty="0" smtClean="0"/>
              <a:t>G10</a:t>
            </a:r>
            <a:r>
              <a:rPr lang="ko-KR" altLang="en-US" dirty="0" smtClean="0"/>
              <a:t>의 최소 비용 신장 트리 만들기</a:t>
            </a:r>
          </a:p>
          <a:p>
            <a:pPr marL="627062" lvl="2" indent="0" eaLnBrk="1" hangingPunct="1">
              <a:buNone/>
            </a:pPr>
            <a:r>
              <a:rPr lang="en-US" altLang="ko-KR" dirty="0" smtClean="0"/>
              <a:t>0. </a:t>
            </a:r>
            <a:r>
              <a:rPr lang="ko-KR" altLang="en-US" dirty="0" smtClean="0"/>
              <a:t>초기 상태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그래프 </a:t>
            </a:r>
            <a:r>
              <a:rPr lang="en-US" altLang="ko-KR" dirty="0" smtClean="0"/>
              <a:t>G10</a:t>
            </a:r>
            <a:r>
              <a:rPr lang="ko-KR" altLang="en-US" dirty="0" smtClean="0"/>
              <a:t>의 간선을 가중치에 따라서 내림차순 정렬 </a:t>
            </a:r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983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74" y="1927250"/>
            <a:ext cx="765810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 smtClean="0"/>
              <a:t>① </a:t>
            </a:r>
            <a:r>
              <a:rPr lang="ko-KR" altLang="en-US" dirty="0"/>
              <a:t>가중치가 가장 높은 간선 </a:t>
            </a:r>
            <a:r>
              <a:rPr lang="en-US" altLang="ko-KR" dirty="0"/>
              <a:t>(A, C)</a:t>
            </a:r>
            <a:r>
              <a:rPr lang="ko-KR" altLang="en-US" dirty="0"/>
              <a:t>를 </a:t>
            </a:r>
            <a:r>
              <a:rPr lang="ko-KR" altLang="en-US" dirty="0" smtClean="0"/>
              <a:t>제거</a:t>
            </a:r>
            <a:r>
              <a:rPr lang="en-US" altLang="ko-KR" dirty="0" smtClean="0"/>
              <a:t> </a:t>
            </a:r>
            <a:r>
              <a:rPr lang="en-US" altLang="ko-KR" dirty="0"/>
              <a:t>→ </a:t>
            </a:r>
            <a:r>
              <a:rPr lang="ko-KR" altLang="en-US" dirty="0"/>
              <a:t>남은 간선 수는 열 개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983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1624695"/>
            <a:ext cx="66008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33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 smtClean="0"/>
              <a:t>② </a:t>
            </a:r>
            <a:r>
              <a:rPr lang="ko-KR" altLang="en-US" dirty="0"/>
              <a:t>남은 간선 중에서 가중치가 가장 높은 간선 </a:t>
            </a:r>
            <a:r>
              <a:rPr lang="en-US" altLang="ko-KR" dirty="0"/>
              <a:t>(F, G)</a:t>
            </a:r>
            <a:r>
              <a:rPr lang="ko-KR" altLang="en-US" dirty="0"/>
              <a:t>를 </a:t>
            </a:r>
            <a:r>
              <a:rPr lang="ko-KR" altLang="en-US" dirty="0" smtClean="0"/>
              <a:t>제거</a:t>
            </a:r>
            <a:r>
              <a:rPr lang="en-US" altLang="ko-KR" dirty="0" smtClean="0"/>
              <a:t> </a:t>
            </a:r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→ </a:t>
            </a:r>
            <a:r>
              <a:rPr lang="ko-KR" altLang="en-US" dirty="0"/>
              <a:t>남은 간선 수는 아홉 개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983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51" y="1908543"/>
            <a:ext cx="66770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683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 smtClean="0"/>
              <a:t>③ </a:t>
            </a:r>
            <a:r>
              <a:rPr lang="ko-KR" altLang="en-US" dirty="0"/>
              <a:t>남은 간선 중에서 가중치가 가장 높은 간선 </a:t>
            </a:r>
            <a:r>
              <a:rPr lang="en-US" altLang="ko-KR" dirty="0"/>
              <a:t>(B, G)</a:t>
            </a:r>
            <a:r>
              <a:rPr lang="ko-KR" altLang="en-US" dirty="0"/>
              <a:t>를 </a:t>
            </a:r>
            <a:r>
              <a:rPr lang="ko-KR" altLang="en-US" dirty="0" smtClean="0"/>
              <a:t>제거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                   → </a:t>
            </a:r>
            <a:r>
              <a:rPr lang="ko-KR" altLang="en-US" dirty="0" smtClean="0"/>
              <a:t>남은 </a:t>
            </a:r>
            <a:r>
              <a:rPr lang="ko-KR" altLang="en-US" dirty="0"/>
              <a:t>간선 수는 여덟 개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983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1868130"/>
            <a:ext cx="654367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58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그래프 관련 용어</a:t>
            </a:r>
          </a:p>
          <a:p>
            <a:pPr lvl="1" eaLnBrk="1" hangingPunct="1">
              <a:defRPr/>
            </a:pPr>
            <a:r>
              <a:rPr lang="ko-KR" altLang="en-US" dirty="0"/>
              <a:t>그래프에서 두 정점 </a:t>
            </a:r>
            <a:r>
              <a:rPr lang="en-US" altLang="ko-KR" dirty="0"/>
              <a:t>V</a:t>
            </a:r>
            <a:r>
              <a:rPr lang="en-US" altLang="ko-KR" baseline="-25000" dirty="0"/>
              <a:t>i</a:t>
            </a:r>
            <a:r>
              <a:rPr lang="ko-KR" altLang="en-US" dirty="0"/>
              <a:t>과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ko-KR" altLang="en-US" dirty="0"/>
              <a:t>를 연결하는 간선 </a:t>
            </a:r>
            <a:r>
              <a:rPr lang="en-US" altLang="ko-KR" dirty="0"/>
              <a:t>(V</a:t>
            </a:r>
            <a:r>
              <a:rPr lang="en-US" altLang="ko-KR" baseline="-25000" dirty="0"/>
              <a:t>i</a:t>
            </a:r>
            <a:r>
              <a:rPr lang="en-US" altLang="ko-KR" dirty="0"/>
              <a:t>,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en-US" altLang="ko-KR" dirty="0"/>
              <a:t>)</a:t>
            </a:r>
            <a:r>
              <a:rPr lang="ko-KR" altLang="en-US" dirty="0"/>
              <a:t>가 있을 때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두 </a:t>
            </a:r>
            <a:r>
              <a:rPr lang="ko-KR" altLang="en-US" dirty="0"/>
              <a:t>정점 </a:t>
            </a:r>
            <a:r>
              <a:rPr lang="en-US" altLang="ko-KR" dirty="0"/>
              <a:t>V</a:t>
            </a:r>
            <a:r>
              <a:rPr lang="en-US" altLang="ko-KR" baseline="-25000" dirty="0"/>
              <a:t>i</a:t>
            </a:r>
            <a:r>
              <a:rPr lang="ko-KR" altLang="en-US" dirty="0"/>
              <a:t>와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ko-KR" altLang="en-US" dirty="0"/>
              <a:t>를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인접</a:t>
            </a:r>
            <a:r>
              <a:rPr lang="en-US" altLang="ko-KR" dirty="0"/>
              <a:t>(</a:t>
            </a:r>
            <a:r>
              <a:rPr lang="en-US" altLang="ko-KR" baseline="30000" dirty="0"/>
              <a:t>adjacent</a:t>
            </a:r>
            <a:r>
              <a:rPr lang="en-US" altLang="ko-KR" dirty="0"/>
              <a:t>)</a:t>
            </a:r>
            <a:r>
              <a:rPr lang="ko-KR" altLang="en-US" dirty="0"/>
              <a:t>되어 있다고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간선 </a:t>
            </a:r>
            <a:r>
              <a:rPr lang="en-US" altLang="ko-KR" dirty="0"/>
              <a:t>(V</a:t>
            </a:r>
            <a:r>
              <a:rPr lang="en-US" altLang="ko-KR" baseline="-25000" dirty="0"/>
              <a:t>i</a:t>
            </a:r>
            <a:r>
              <a:rPr lang="en-US" altLang="ko-KR" dirty="0"/>
              <a:t>, </a:t>
            </a:r>
            <a:r>
              <a:rPr lang="en-US" altLang="ko-KR" dirty="0" err="1" smtClean="0"/>
              <a:t>V</a:t>
            </a:r>
            <a:r>
              <a:rPr lang="en-US" altLang="ko-KR" baseline="-25000" dirty="0" err="1" smtClean="0"/>
              <a:t>j</a:t>
            </a:r>
            <a:r>
              <a:rPr lang="en-US" altLang="ko-KR" dirty="0"/>
              <a:t>)</a:t>
            </a:r>
            <a:r>
              <a:rPr lang="ko-KR" altLang="en-US" dirty="0"/>
              <a:t>는 정점 </a:t>
            </a:r>
            <a:r>
              <a:rPr lang="en-US" altLang="ko-KR" dirty="0"/>
              <a:t>V</a:t>
            </a:r>
            <a:r>
              <a:rPr lang="en-US" altLang="ko-KR" baseline="-25000" dirty="0"/>
              <a:t>i</a:t>
            </a:r>
            <a:r>
              <a:rPr lang="ko-KR" altLang="en-US" dirty="0"/>
              <a:t>와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ko-KR" altLang="en-US" dirty="0"/>
              <a:t>에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부속</a:t>
            </a:r>
            <a:r>
              <a:rPr lang="en-US" altLang="ko-KR" dirty="0"/>
              <a:t>(</a:t>
            </a:r>
            <a:r>
              <a:rPr lang="en-US" altLang="ko-KR" baseline="30000" dirty="0"/>
              <a:t>incident</a:t>
            </a:r>
            <a:r>
              <a:rPr lang="en-US" altLang="ko-KR" dirty="0"/>
              <a:t>)</a:t>
            </a:r>
            <a:r>
              <a:rPr lang="ko-KR" altLang="en-US" dirty="0" smtClean="0"/>
              <a:t>되어있다고 함</a:t>
            </a: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/>
              <a:t>그래프</a:t>
            </a:r>
            <a:r>
              <a:rPr lang="en-US" altLang="ko-KR" dirty="0"/>
              <a:t>G1</a:t>
            </a:r>
            <a:r>
              <a:rPr lang="ko-KR" altLang="en-US" dirty="0"/>
              <a:t>에서 정점 </a:t>
            </a:r>
            <a:r>
              <a:rPr lang="en-US" altLang="ko-KR" dirty="0"/>
              <a:t>A</a:t>
            </a:r>
            <a:r>
              <a:rPr lang="ko-KR" altLang="en-US" dirty="0"/>
              <a:t>와 인접한 정점은 </a:t>
            </a:r>
            <a:r>
              <a:rPr lang="en-US" altLang="ko-KR" dirty="0"/>
              <a:t>B</a:t>
            </a:r>
            <a:r>
              <a:rPr lang="ko-KR" altLang="en-US" dirty="0"/>
              <a:t>와 </a:t>
            </a:r>
            <a:r>
              <a:rPr lang="en-US" altLang="ko-KR" dirty="0"/>
              <a:t>D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정점 </a:t>
            </a:r>
            <a:r>
              <a:rPr lang="en-US" altLang="ko-KR" dirty="0"/>
              <a:t>A</a:t>
            </a:r>
            <a:r>
              <a:rPr lang="ko-KR" altLang="en-US" dirty="0"/>
              <a:t>에 </a:t>
            </a:r>
            <a:r>
              <a:rPr lang="ko-KR" altLang="en-US" dirty="0" smtClean="0"/>
              <a:t>부속되어 있는 </a:t>
            </a:r>
            <a:r>
              <a:rPr lang="ko-KR" altLang="en-US" dirty="0"/>
              <a:t>간선은 </a:t>
            </a:r>
            <a:r>
              <a:rPr lang="en-US" altLang="ko-KR" dirty="0"/>
              <a:t>(A,B)</a:t>
            </a:r>
            <a:r>
              <a:rPr lang="ko-KR" altLang="en-US" dirty="0"/>
              <a:t>와 </a:t>
            </a:r>
            <a:r>
              <a:rPr lang="en-US" altLang="ko-KR" dirty="0"/>
              <a:t>(A,D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0" indent="0">
              <a:buNone/>
              <a:defRPr/>
            </a:pPr>
            <a:endParaRPr lang="ko-KR" altLang="en-US" dirty="0" smtClean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그래프의 구조</a:t>
            </a:r>
            <a:endParaRPr lang="ko-KR" alt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4" y="3284984"/>
            <a:ext cx="814387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 smtClean="0"/>
              <a:t>④ </a:t>
            </a:r>
            <a:r>
              <a:rPr lang="ko-KR" altLang="en-US" dirty="0"/>
              <a:t>남은 간선 중에서 가중치가 가장 높은 간선 </a:t>
            </a:r>
            <a:r>
              <a:rPr lang="en-US" altLang="ko-KR" dirty="0"/>
              <a:t>(C, E)</a:t>
            </a:r>
            <a:r>
              <a:rPr lang="ko-KR" altLang="en-US" dirty="0"/>
              <a:t>를 </a:t>
            </a:r>
            <a:r>
              <a:rPr lang="ko-KR" altLang="en-US" dirty="0" smtClean="0"/>
              <a:t>제거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                   → </a:t>
            </a:r>
            <a:r>
              <a:rPr lang="ko-KR" altLang="en-US" dirty="0"/>
              <a:t>남은 간선 수는 일곱 개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983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991684"/>
            <a:ext cx="661035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669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 smtClean="0"/>
              <a:t>⑤ </a:t>
            </a:r>
            <a:r>
              <a:rPr lang="ko-KR" altLang="en-US" dirty="0" smtClean="0"/>
              <a:t>남은 간선 중에서 가중치가 가장 높은 간선 </a:t>
            </a:r>
            <a:r>
              <a:rPr lang="en-US" altLang="ko-KR" dirty="0" smtClean="0"/>
              <a:t>(D, E)</a:t>
            </a:r>
            <a:r>
              <a:rPr lang="ko-KR" altLang="en-US" dirty="0" smtClean="0"/>
              <a:t>를 제거하면 그래프가 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 smtClean="0"/>
              <a:t>    </a:t>
            </a:r>
            <a:r>
              <a:rPr lang="ko-KR" altLang="en-US" dirty="0" smtClean="0"/>
              <a:t>분리되어 단절 그래프가 되므로 그 다음으로 가중치가 높은 간선 </a:t>
            </a:r>
            <a:r>
              <a:rPr lang="en-US" altLang="ko-KR" dirty="0" smtClean="0"/>
              <a:t>(C, F)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 smtClean="0"/>
              <a:t>   </a:t>
            </a:r>
            <a:r>
              <a:rPr lang="ko-KR" altLang="en-US" dirty="0" smtClean="0"/>
              <a:t> 제거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그런데 간선 </a:t>
            </a:r>
            <a:r>
              <a:rPr lang="en-US" altLang="ko-KR" dirty="0" smtClean="0"/>
              <a:t>(C, F)</a:t>
            </a:r>
            <a:r>
              <a:rPr lang="ko-KR" altLang="en-US" dirty="0" smtClean="0"/>
              <a:t>를 제거하면 정점 </a:t>
            </a:r>
            <a:r>
              <a:rPr lang="en-US" altLang="ko-KR" dirty="0" smtClean="0"/>
              <a:t>C</a:t>
            </a:r>
            <a:r>
              <a:rPr lang="ko-KR" altLang="en-US" dirty="0" smtClean="0"/>
              <a:t>가 그래프에서 분리되므로 제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 smtClean="0"/>
              <a:t>    </a:t>
            </a:r>
            <a:r>
              <a:rPr lang="ko-KR" altLang="en-US" dirty="0" smtClean="0"/>
              <a:t>거 불가능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그 다음으로 가중치가 높은 간선 </a:t>
            </a:r>
            <a:r>
              <a:rPr lang="en-US" altLang="ko-KR" dirty="0" smtClean="0"/>
              <a:t>(A, D)</a:t>
            </a:r>
            <a:r>
              <a:rPr lang="ko-KR" altLang="en-US" dirty="0" smtClean="0"/>
              <a:t>를 제거</a:t>
            </a:r>
            <a:r>
              <a:rPr lang="en-US" altLang="ko-KR" dirty="0" smtClean="0"/>
              <a:t> </a:t>
            </a:r>
          </a:p>
          <a:p>
            <a:pPr marL="627062" lvl="2" indent="0" eaLnBrk="1" hangingPunct="1">
              <a:buNone/>
            </a:pPr>
            <a:r>
              <a:rPr lang="en-US" altLang="ko-KR" dirty="0" smtClean="0"/>
              <a:t>                                                     → </a:t>
            </a:r>
            <a:r>
              <a:rPr lang="ko-KR" altLang="en-US" dirty="0" smtClean="0"/>
              <a:t>남은 간선 수는 여섯 개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983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66644"/>
            <a:ext cx="5876460" cy="356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03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 smtClean="0"/>
              <a:t>⑥ </a:t>
            </a:r>
            <a:r>
              <a:rPr lang="ko-KR" altLang="en-US" dirty="0" smtClean="0"/>
              <a:t>현재 </a:t>
            </a:r>
            <a:r>
              <a:rPr lang="ko-KR" altLang="en-US" dirty="0"/>
              <a:t>남은 간선 수가 여섯 개이므로 알고리즘 수행을 </a:t>
            </a:r>
            <a:r>
              <a:rPr lang="ko-KR" altLang="en-US" dirty="0" smtClean="0"/>
              <a:t>종료하면 신장 트리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 완성</a:t>
            </a:r>
            <a:endParaRPr lang="ko-KR" altLang="en-US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983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73911"/>
            <a:ext cx="840689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13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크루스칼</a:t>
            </a:r>
            <a:r>
              <a:rPr lang="ko-KR" altLang="en-US" dirty="0"/>
              <a:t> 알고리즘 </a:t>
            </a:r>
            <a:r>
              <a:rPr lang="en-US" altLang="ko-KR" dirty="0" smtClean="0"/>
              <a:t>Ⅱ</a:t>
            </a:r>
          </a:p>
          <a:p>
            <a:pPr lvl="1" eaLnBrk="1" hangingPunct="1"/>
            <a:r>
              <a:rPr lang="ko-KR" altLang="en-US" dirty="0" smtClean="0"/>
              <a:t>가중치가 낮은 간선을 삽입하면서 최소 비용 신장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만드는 방법</a:t>
            </a:r>
          </a:p>
          <a:p>
            <a:pPr lvl="1"/>
            <a:r>
              <a:rPr lang="ko-KR" altLang="en-US" dirty="0" smtClean="0"/>
              <a:t>순서</a:t>
            </a:r>
            <a:r>
              <a:rPr lang="en-US" altLang="ko-KR" dirty="0" smtClean="0"/>
              <a:t>	</a:t>
            </a:r>
            <a:endParaRPr lang="ko-KR" altLang="en-US" dirty="0" smtClean="0"/>
          </a:p>
        </p:txBody>
      </p:sp>
      <p:sp>
        <p:nvSpPr>
          <p:cNvPr id="1054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90" y="2348880"/>
            <a:ext cx="8409695" cy="2312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크루스칼</a:t>
            </a:r>
            <a:r>
              <a:rPr lang="ko-KR" altLang="en-US" dirty="0"/>
              <a:t> 알고리즘</a:t>
            </a:r>
            <a:r>
              <a:rPr lang="en-US" altLang="ko-KR" dirty="0"/>
              <a:t>Ⅱ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G10</a:t>
            </a:r>
            <a:r>
              <a:rPr lang="ko-KR" altLang="en-US" dirty="0" smtClean="0"/>
              <a:t>의 최소 비용 신장 트리 만들기</a:t>
            </a:r>
          </a:p>
          <a:p>
            <a:pPr marL="627062" lvl="2" indent="0">
              <a:buNone/>
            </a:pPr>
            <a:r>
              <a:rPr lang="en-US" altLang="ko-KR" dirty="0" smtClean="0"/>
              <a:t>0. </a:t>
            </a:r>
            <a:r>
              <a:rPr lang="ko-KR" altLang="en-US" dirty="0" smtClean="0"/>
              <a:t>초기 </a:t>
            </a:r>
            <a:r>
              <a:rPr lang="ko-KR" altLang="en-US" dirty="0"/>
              <a:t>상태 </a:t>
            </a:r>
            <a:r>
              <a:rPr lang="en-US" altLang="ko-KR" dirty="0"/>
              <a:t>: </a:t>
            </a:r>
            <a:r>
              <a:rPr lang="ko-KR" altLang="en-US" dirty="0" smtClean="0"/>
              <a:t>그래프 </a:t>
            </a:r>
            <a:r>
              <a:rPr lang="en-US" altLang="ko-KR" dirty="0" smtClean="0"/>
              <a:t>G10</a:t>
            </a:r>
            <a:r>
              <a:rPr lang="ko-KR" altLang="en-US" dirty="0"/>
              <a:t>의 간선 가중치에 따라 오름차순으로 정렬되어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ko-KR" altLang="en-US" dirty="0" smtClean="0"/>
              <a:t>   있고</a:t>
            </a:r>
            <a:r>
              <a:rPr lang="en-US" altLang="ko-KR" dirty="0"/>
              <a:t>, </a:t>
            </a:r>
            <a:r>
              <a:rPr lang="ko-KR" altLang="en-US" dirty="0"/>
              <a:t>그래프 </a:t>
            </a:r>
            <a:r>
              <a:rPr lang="en-US" altLang="ko-KR" dirty="0"/>
              <a:t>G10</a:t>
            </a:r>
            <a:r>
              <a:rPr lang="ko-KR" altLang="en-US" dirty="0"/>
              <a:t>은 정점만 </a:t>
            </a:r>
            <a:r>
              <a:rPr lang="ko-KR" altLang="en-US" dirty="0" smtClean="0"/>
              <a:t>있음</a:t>
            </a:r>
          </a:p>
          <a:p>
            <a:pPr lvl="1"/>
            <a:endParaRPr lang="ko-KR" altLang="en-US" dirty="0" smtClean="0"/>
          </a:p>
        </p:txBody>
      </p:sp>
      <p:sp>
        <p:nvSpPr>
          <p:cNvPr id="1064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29447"/>
            <a:ext cx="791527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 smtClean="0"/>
              <a:t>① </a:t>
            </a:r>
            <a:r>
              <a:rPr lang="ko-KR" altLang="en-US" dirty="0"/>
              <a:t>가중치가 가장 낮은 간선 </a:t>
            </a:r>
            <a:r>
              <a:rPr lang="en-US" altLang="ko-KR" dirty="0"/>
              <a:t>(E, G)</a:t>
            </a:r>
            <a:r>
              <a:rPr lang="ko-KR" altLang="en-US" dirty="0"/>
              <a:t>를 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→ </a:t>
            </a:r>
            <a:r>
              <a:rPr lang="ko-KR" altLang="en-US" dirty="0"/>
              <a:t>삽입한 간선 수는 한 개</a:t>
            </a:r>
            <a:endParaRPr lang="en-US" altLang="ko-KR" dirty="0" smtClean="0"/>
          </a:p>
        </p:txBody>
      </p:sp>
      <p:sp>
        <p:nvSpPr>
          <p:cNvPr id="1064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419225"/>
            <a:ext cx="6724650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488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 smtClean="0"/>
              <a:t>② </a:t>
            </a:r>
            <a:r>
              <a:rPr lang="ko-KR" altLang="en-US" dirty="0"/>
              <a:t>나머지 간선 중에서 가중치가 가장 낮은 간선 </a:t>
            </a:r>
            <a:r>
              <a:rPr lang="en-US" altLang="ko-KR" dirty="0"/>
              <a:t>(A, B)</a:t>
            </a:r>
            <a:r>
              <a:rPr lang="ko-KR" altLang="en-US" dirty="0"/>
              <a:t>를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                      → </a:t>
            </a:r>
            <a:r>
              <a:rPr lang="ko-KR" altLang="en-US" dirty="0"/>
              <a:t>삽입한 간선 수는 두 개</a:t>
            </a:r>
            <a:endParaRPr lang="en-US" altLang="ko-KR" dirty="0" smtClean="0"/>
          </a:p>
        </p:txBody>
      </p:sp>
      <p:sp>
        <p:nvSpPr>
          <p:cNvPr id="1064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1864592"/>
            <a:ext cx="65817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35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 smtClean="0"/>
              <a:t>③ </a:t>
            </a:r>
            <a:r>
              <a:rPr lang="ko-KR" altLang="en-US" dirty="0"/>
              <a:t>나머지 간선 중에서 가중치가 가장 낮은 간선 </a:t>
            </a:r>
            <a:r>
              <a:rPr lang="en-US" altLang="ko-KR" dirty="0"/>
              <a:t>(E, F)</a:t>
            </a:r>
            <a:r>
              <a:rPr lang="ko-KR" altLang="en-US" dirty="0"/>
              <a:t>를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                     → </a:t>
            </a:r>
            <a:r>
              <a:rPr lang="ko-KR" altLang="en-US" dirty="0"/>
              <a:t>삽입한 간선 수는 세 개</a:t>
            </a:r>
            <a:endParaRPr lang="en-US" altLang="ko-KR" dirty="0" smtClean="0"/>
          </a:p>
        </p:txBody>
      </p:sp>
      <p:sp>
        <p:nvSpPr>
          <p:cNvPr id="1064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1865816"/>
            <a:ext cx="656272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0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 smtClean="0"/>
              <a:t>④ </a:t>
            </a:r>
            <a:r>
              <a:rPr lang="ko-KR" altLang="en-US" dirty="0"/>
              <a:t>나머지 간선 중에서 가중치가 가장 낮은 간선 </a:t>
            </a:r>
            <a:r>
              <a:rPr lang="en-US" altLang="ko-KR" dirty="0"/>
              <a:t>(B, D)</a:t>
            </a:r>
            <a:r>
              <a:rPr lang="ko-KR" altLang="en-US" dirty="0"/>
              <a:t>를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                      → </a:t>
            </a:r>
            <a:r>
              <a:rPr lang="ko-KR" altLang="en-US" dirty="0" smtClean="0"/>
              <a:t>삽입한 </a:t>
            </a:r>
            <a:r>
              <a:rPr lang="ko-KR" altLang="en-US" dirty="0"/>
              <a:t>간선 수는 네 개</a:t>
            </a:r>
            <a:endParaRPr lang="en-US" altLang="ko-KR" dirty="0" smtClean="0"/>
          </a:p>
        </p:txBody>
      </p:sp>
      <p:sp>
        <p:nvSpPr>
          <p:cNvPr id="1064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1934669"/>
            <a:ext cx="658177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 smtClean="0"/>
              <a:t>⑤ </a:t>
            </a:r>
            <a:r>
              <a:rPr lang="ko-KR" altLang="en-US" dirty="0"/>
              <a:t>나머지 간선 중에서 가중치가 가장 낮은 간선 </a:t>
            </a:r>
            <a:r>
              <a:rPr lang="en-US" altLang="ko-KR" dirty="0"/>
              <a:t>(A, D)</a:t>
            </a:r>
            <a:r>
              <a:rPr lang="ko-KR" altLang="en-US" dirty="0"/>
              <a:t>를 삽입하면 </a:t>
            </a:r>
            <a:r>
              <a:rPr lang="en-US" altLang="ko-KR" dirty="0" smtClean="0"/>
              <a:t>A-B-D-A</a:t>
            </a:r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의 </a:t>
            </a:r>
            <a:r>
              <a:rPr lang="ko-KR" altLang="en-US" dirty="0"/>
              <a:t>사이클이 </a:t>
            </a:r>
            <a:r>
              <a:rPr lang="ko-KR" altLang="en-US" dirty="0" smtClean="0"/>
              <a:t>생성되므로 삽입할 </a:t>
            </a:r>
            <a:r>
              <a:rPr lang="ko-KR" altLang="en-US" dirty="0"/>
              <a:t>수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. </a:t>
            </a:r>
            <a:r>
              <a:rPr lang="ko-KR" altLang="en-US" dirty="0"/>
              <a:t>이런 경우에는 그 다음으로 </a:t>
            </a:r>
            <a:r>
              <a:rPr lang="ko-KR" altLang="en-US" dirty="0" smtClean="0"/>
              <a:t>가중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치가 </a:t>
            </a:r>
            <a:r>
              <a:rPr lang="ko-KR" altLang="en-US" dirty="0"/>
              <a:t>낮은 간선 </a:t>
            </a:r>
            <a:r>
              <a:rPr lang="en-US" altLang="ko-KR" dirty="0"/>
              <a:t>(C, F)</a:t>
            </a:r>
            <a:r>
              <a:rPr lang="ko-KR" altLang="en-US" dirty="0"/>
              <a:t>를 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 </a:t>
            </a:r>
            <a:r>
              <a:rPr lang="en-US" altLang="ko-KR" dirty="0"/>
              <a:t>→ </a:t>
            </a:r>
            <a:r>
              <a:rPr lang="ko-KR" altLang="en-US" dirty="0"/>
              <a:t>삽입한 </a:t>
            </a:r>
            <a:r>
              <a:rPr lang="ko-KR" altLang="en-US" dirty="0" smtClean="0"/>
              <a:t>간선 수는 </a:t>
            </a:r>
            <a:r>
              <a:rPr lang="ko-KR" altLang="en-US" dirty="0"/>
              <a:t>다섯 개</a:t>
            </a:r>
            <a:endParaRPr lang="en-US" altLang="ko-KR" dirty="0" smtClean="0"/>
          </a:p>
        </p:txBody>
      </p:sp>
      <p:sp>
        <p:nvSpPr>
          <p:cNvPr id="1064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2260020"/>
            <a:ext cx="656272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323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1824</TotalTime>
  <Words>4545</Words>
  <Application>Microsoft Office PowerPoint</Application>
  <PresentationFormat>화면 슬라이드 쇼(4:3)</PresentationFormat>
  <Paragraphs>572</Paragraphs>
  <Slides>132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132</vt:i4>
      </vt:variant>
    </vt:vector>
  </HeadingPairs>
  <TitlesOfParts>
    <vt:vector size="145" baseType="lpstr">
      <vt:lpstr>HY강M</vt:lpstr>
      <vt:lpstr>HY견고딕</vt:lpstr>
      <vt:lpstr>HY견명조</vt:lpstr>
      <vt:lpstr>HY헤드라인M</vt:lpstr>
      <vt:lpstr>굴림</vt:lpstr>
      <vt:lpstr>돋움</vt:lpstr>
      <vt:lpstr>맑은 고딕</vt:lpstr>
      <vt:lpstr>휴먼둥근헤드라인</vt:lpstr>
      <vt:lpstr>Arial</vt:lpstr>
      <vt:lpstr>Times New Roman</vt:lpstr>
      <vt:lpstr>Verdana</vt:lpstr>
      <vt:lpstr>Wingdings</vt:lpstr>
      <vt:lpstr>1_마스터</vt:lpstr>
      <vt:lpstr>그래프</vt:lpstr>
      <vt:lpstr>PowerPoint 프레젠테이션</vt:lpstr>
      <vt:lpstr>1. 그래프의 구조</vt:lpstr>
      <vt:lpstr>1. 그래프의 구조</vt:lpstr>
      <vt:lpstr>1. 그래프의 구조</vt:lpstr>
      <vt:lpstr>1. 그래프의 구조</vt:lpstr>
      <vt:lpstr>1. 그래프의 구조</vt:lpstr>
      <vt:lpstr>1. 그래프의 구조</vt:lpstr>
      <vt:lpstr>1. 그래프의 구조</vt:lpstr>
      <vt:lpstr>1. 그래프의 구조</vt:lpstr>
      <vt:lpstr>1. 그래프의 구조</vt:lpstr>
      <vt:lpstr>1. 그래프의 구조</vt:lpstr>
      <vt:lpstr>1. 그래프의 구조</vt:lpstr>
      <vt:lpstr>1. 그래프의 구조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3. 그래프의 순회</vt:lpstr>
      <vt:lpstr>3. 그래프의 순회 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amiga</cp:lastModifiedBy>
  <cp:revision>183</cp:revision>
  <dcterms:created xsi:type="dcterms:W3CDTF">2011-01-05T15:14:06Z</dcterms:created>
  <dcterms:modified xsi:type="dcterms:W3CDTF">2017-01-20T07:59:56Z</dcterms:modified>
</cp:coreProperties>
</file>